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77" r:id="rId5"/>
    <p:sldId id="259" r:id="rId6"/>
    <p:sldId id="260" r:id="rId7"/>
    <p:sldId id="261" r:id="rId8"/>
    <p:sldId id="276" r:id="rId9"/>
    <p:sldId id="262" r:id="rId10"/>
    <p:sldId id="269" r:id="rId11"/>
    <p:sldId id="270" r:id="rId12"/>
    <p:sldId id="271" r:id="rId13"/>
    <p:sldId id="272" r:id="rId14"/>
    <p:sldId id="274" r:id="rId15"/>
    <p:sldId id="278" r:id="rId16"/>
    <p:sldId id="273" r:id="rId17"/>
    <p:sldId id="263" r:id="rId18"/>
    <p:sldId id="275" r:id="rId19"/>
    <p:sldId id="264" r:id="rId20"/>
    <p:sldId id="266" r:id="rId21"/>
    <p:sldId id="267" r:id="rId22"/>
    <p:sldId id="265" r:id="rId23"/>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B161782-03A8-4B59-9B3A-0F1C423E0A1B}" type="datetimeFigureOut">
              <a:rPr lang="lt-LT" smtClean="0"/>
              <a:pPr/>
              <a:t>2013.11.01</a:t>
            </a:fld>
            <a:endParaRPr lang="lt-LT"/>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lt-LT"/>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5" name="Footer Placeholder 4"/>
          <p:cNvSpPr>
            <a:spLocks noGrp="1"/>
          </p:cNvSpPr>
          <p:nvPr>
            <p:ph type="ftr" sz="quarter" idx="11"/>
          </p:nvPr>
        </p:nvSpPr>
        <p:spPr/>
        <p:txBody>
          <a:bodyPr/>
          <a:lstStyle>
            <a:extLst/>
          </a:lstStyle>
          <a:p>
            <a:endParaRPr lang="lt-LT"/>
          </a:p>
        </p:txBody>
      </p:sp>
      <p:sp>
        <p:nvSpPr>
          <p:cNvPr id="6" name="Slide Number Placeholder 5"/>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B161782-03A8-4B59-9B3A-0F1C423E0A1B}" type="datetimeFigureOut">
              <a:rPr lang="lt-LT" smtClean="0"/>
              <a:pPr/>
              <a:t>2013.11.01</a:t>
            </a:fld>
            <a:endParaRPr lang="lt-LT"/>
          </a:p>
        </p:txBody>
      </p:sp>
      <p:sp>
        <p:nvSpPr>
          <p:cNvPr id="5" name="Footer Placeholder 4"/>
          <p:cNvSpPr>
            <a:spLocks noGrp="1"/>
          </p:cNvSpPr>
          <p:nvPr>
            <p:ph type="ftr" sz="quarter" idx="11"/>
          </p:nvPr>
        </p:nvSpPr>
        <p:spPr>
          <a:xfrm>
            <a:off x="457200" y="6556248"/>
            <a:ext cx="3657600" cy="228600"/>
          </a:xfrm>
        </p:spPr>
        <p:txBody>
          <a:bodyPr/>
          <a:lstStyle>
            <a:extLst/>
          </a:lstStyle>
          <a:p>
            <a:endParaRPr lang="lt-LT"/>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5" name="Footer Placeholder 4"/>
          <p:cNvSpPr>
            <a:spLocks noGrp="1"/>
          </p:cNvSpPr>
          <p:nvPr>
            <p:ph type="ftr" sz="quarter" idx="11"/>
          </p:nvPr>
        </p:nvSpPr>
        <p:spPr/>
        <p:txBody>
          <a:bodyPr/>
          <a:lstStyle>
            <a:extLst/>
          </a:lstStyle>
          <a:p>
            <a:endParaRPr lang="lt-LT"/>
          </a:p>
        </p:txBody>
      </p:sp>
      <p:sp>
        <p:nvSpPr>
          <p:cNvPr id="6" name="Slide Number Placeholder 5"/>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B161782-03A8-4B59-9B3A-0F1C423E0A1B}" type="datetimeFigureOut">
              <a:rPr lang="lt-LT" smtClean="0"/>
              <a:pPr/>
              <a:t>2013.11.01</a:t>
            </a:fld>
            <a:endParaRPr lang="lt-LT"/>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lt-LT"/>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6" name="Footer Placeholder 5"/>
          <p:cNvSpPr>
            <a:spLocks noGrp="1"/>
          </p:cNvSpPr>
          <p:nvPr>
            <p:ph type="ftr" sz="quarter" idx="11"/>
          </p:nvPr>
        </p:nvSpPr>
        <p:spPr/>
        <p:txBody>
          <a:bodyPr/>
          <a:lstStyle>
            <a:extLst/>
          </a:lstStyle>
          <a:p>
            <a:endParaRPr lang="lt-LT"/>
          </a:p>
        </p:txBody>
      </p:sp>
      <p:sp>
        <p:nvSpPr>
          <p:cNvPr id="7" name="Slide Number Placeholder 6"/>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8" name="Footer Placeholder 7"/>
          <p:cNvSpPr>
            <a:spLocks noGrp="1"/>
          </p:cNvSpPr>
          <p:nvPr>
            <p:ph type="ftr" sz="quarter" idx="11"/>
          </p:nvPr>
        </p:nvSpPr>
        <p:spPr/>
        <p:txBody>
          <a:bodyPr/>
          <a:lstStyle>
            <a:extLst/>
          </a:lstStyle>
          <a:p>
            <a:endParaRPr lang="lt-LT"/>
          </a:p>
        </p:txBody>
      </p:sp>
      <p:sp>
        <p:nvSpPr>
          <p:cNvPr id="9" name="Slide Number Placeholder 8"/>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4" name="Footer Placeholder 3"/>
          <p:cNvSpPr>
            <a:spLocks noGrp="1"/>
          </p:cNvSpPr>
          <p:nvPr>
            <p:ph type="ftr" sz="quarter" idx="11"/>
          </p:nvPr>
        </p:nvSpPr>
        <p:spPr/>
        <p:txBody>
          <a:bodyPr/>
          <a:lstStyle>
            <a:extLst/>
          </a:lstStyle>
          <a:p>
            <a:endParaRPr lang="lt-LT"/>
          </a:p>
        </p:txBody>
      </p:sp>
      <p:sp>
        <p:nvSpPr>
          <p:cNvPr id="5" name="Slide Number Placeholder 4"/>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B161782-03A8-4B59-9B3A-0F1C423E0A1B}" type="datetimeFigureOut">
              <a:rPr lang="lt-LT" smtClean="0"/>
              <a:pPr/>
              <a:t>2013.11.01</a:t>
            </a:fld>
            <a:endParaRPr lang="lt-LT"/>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lt-LT"/>
          </a:p>
        </p:txBody>
      </p:sp>
      <p:sp>
        <p:nvSpPr>
          <p:cNvPr id="4" name="Slide Number Placeholder 3"/>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6" name="Footer Placeholder 5"/>
          <p:cNvSpPr>
            <a:spLocks noGrp="1"/>
          </p:cNvSpPr>
          <p:nvPr>
            <p:ph type="ftr" sz="quarter" idx="11"/>
          </p:nvPr>
        </p:nvSpPr>
        <p:spPr/>
        <p:txBody>
          <a:bodyPr/>
          <a:lstStyle>
            <a:extLst/>
          </a:lstStyle>
          <a:p>
            <a:endParaRPr lang="lt-LT"/>
          </a:p>
        </p:txBody>
      </p:sp>
      <p:sp>
        <p:nvSpPr>
          <p:cNvPr id="7" name="Slide Number Placeholder 6"/>
          <p:cNvSpPr>
            <a:spLocks noGrp="1"/>
          </p:cNvSpPr>
          <p:nvPr>
            <p:ph type="sldNum" sz="quarter" idx="12"/>
          </p:nvPr>
        </p:nvSpPr>
        <p:spPr/>
        <p:txBody>
          <a:bodyPr/>
          <a:lstStyle>
            <a:extLst/>
          </a:lstStyle>
          <a:p>
            <a:fld id="{BE141789-F04E-48E7-86D4-086A22BDF76D}" type="slidenum">
              <a:rPr lang="lt-LT" smtClean="0"/>
              <a:pPr/>
              <a:t>‹#›</a:t>
            </a:fld>
            <a:endParaRPr lang="lt-LT"/>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B161782-03A8-4B59-9B3A-0F1C423E0A1B}" type="datetimeFigureOut">
              <a:rPr lang="lt-LT" smtClean="0"/>
              <a:pPr/>
              <a:t>2013.11.01</a:t>
            </a:fld>
            <a:endParaRPr lang="lt-LT"/>
          </a:p>
        </p:txBody>
      </p:sp>
      <p:sp>
        <p:nvSpPr>
          <p:cNvPr id="6" name="Footer Placeholder 5"/>
          <p:cNvSpPr>
            <a:spLocks noGrp="1"/>
          </p:cNvSpPr>
          <p:nvPr>
            <p:ph type="ftr" sz="quarter" idx="11"/>
          </p:nvPr>
        </p:nvSpPr>
        <p:spPr/>
        <p:txBody>
          <a:bodyPr/>
          <a:lstStyle>
            <a:extLst/>
          </a:lstStyle>
          <a:p>
            <a:endParaRPr lang="lt-LT"/>
          </a:p>
        </p:txBody>
      </p:sp>
      <p:sp>
        <p:nvSpPr>
          <p:cNvPr id="7" name="Slide Number Placeholder 6"/>
          <p:cNvSpPr>
            <a:spLocks noGrp="1"/>
          </p:cNvSpPr>
          <p:nvPr>
            <p:ph type="sldNum" sz="quarter" idx="12"/>
          </p:nvPr>
        </p:nvSpPr>
        <p:spPr/>
        <p:txBody>
          <a:bodyPr/>
          <a:lstStyle>
            <a:extLst/>
          </a:lstStyle>
          <a:p>
            <a:fld id="{BE141789-F04E-48E7-86D4-086A22BDF76D}" type="slidenum">
              <a:rPr lang="lt-LT" smtClean="0"/>
              <a:pPr/>
              <a:t>‹#›</a:t>
            </a:fld>
            <a:endParaRPr lang="lt-LT"/>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B161782-03A8-4B59-9B3A-0F1C423E0A1B}" type="datetimeFigureOut">
              <a:rPr lang="lt-LT" smtClean="0"/>
              <a:pPr/>
              <a:t>2013.11.01</a:t>
            </a:fld>
            <a:endParaRPr lang="lt-LT"/>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lt-LT"/>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E141789-F04E-48E7-86D4-086A22BDF76D}"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t-LT" dirty="0" smtClean="0">
                <a:latin typeface="Comic Sans MS" pitchFamily="66" charset="0"/>
              </a:rPr>
              <a:t>Vertinimo ir įsivertinimo, refleksijos metodai</a:t>
            </a:r>
            <a:endParaRPr lang="lt-LT" dirty="0">
              <a:latin typeface="Comic Sans MS" pitchFamily="66" charset="0"/>
            </a:endParaRPr>
          </a:p>
        </p:txBody>
      </p:sp>
      <p:sp>
        <p:nvSpPr>
          <p:cNvPr id="3" name="Subtitle 2"/>
          <p:cNvSpPr>
            <a:spLocks noGrp="1"/>
          </p:cNvSpPr>
          <p:nvPr>
            <p:ph type="subTitle" idx="1"/>
          </p:nvPr>
        </p:nvSpPr>
        <p:spPr>
          <a:xfrm>
            <a:off x="3347864" y="4149080"/>
            <a:ext cx="5114778" cy="1101248"/>
          </a:xfrm>
        </p:spPr>
        <p:txBody>
          <a:bodyPr/>
          <a:lstStyle/>
          <a:p>
            <a:r>
              <a:rPr lang="lt-LT" dirty="0" smtClean="0">
                <a:solidFill>
                  <a:schemeClr val="accent6">
                    <a:lumMod val="20000"/>
                    <a:lumOff val="80000"/>
                  </a:schemeClr>
                </a:solidFill>
              </a:rPr>
              <a:t>Parengė Irena Vėbrienė</a:t>
            </a:r>
          </a:p>
          <a:p>
            <a:r>
              <a:rPr lang="lt-LT" dirty="0" smtClean="0">
                <a:solidFill>
                  <a:schemeClr val="accent6">
                    <a:lumMod val="20000"/>
                    <a:lumOff val="80000"/>
                  </a:schemeClr>
                </a:solidFill>
              </a:rPr>
              <a:t>Buvo remtasi savo darbo patirtimi bei www.ugdome.lt</a:t>
            </a:r>
          </a:p>
          <a:p>
            <a:endParaRPr lang="lt-LT"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239000" cy="1143000"/>
          </a:xfrm>
        </p:spPr>
        <p:txBody>
          <a:bodyPr/>
          <a:lstStyle/>
          <a:p>
            <a:pPr algn="ctr"/>
            <a:r>
              <a:rPr lang="lt-LT" dirty="0" smtClean="0"/>
              <a:t>Įsivertinimas kortelėmis</a:t>
            </a:r>
            <a:endParaRPr lang="lt-LT" dirty="0"/>
          </a:p>
        </p:txBody>
      </p:sp>
      <p:pic>
        <p:nvPicPr>
          <p:cNvPr id="4" name="Content Placeholder 3" descr="kor027_vertin-kort-1.jpg"/>
          <p:cNvPicPr>
            <a:picLocks noGrp="1" noChangeAspect="1"/>
          </p:cNvPicPr>
          <p:nvPr>
            <p:ph idx="1"/>
          </p:nvPr>
        </p:nvPicPr>
        <p:blipFill>
          <a:blip r:embed="rId2" cstate="print"/>
          <a:stretch>
            <a:fillRect/>
          </a:stretch>
        </p:blipFill>
        <p:spPr>
          <a:xfrm>
            <a:off x="179512" y="1988840"/>
            <a:ext cx="2822871" cy="3716442"/>
          </a:xfrm>
        </p:spPr>
      </p:pic>
      <p:pic>
        <p:nvPicPr>
          <p:cNvPr id="5" name="Picture 4" descr="kor027_vertin-kort-21.jpg"/>
          <p:cNvPicPr>
            <a:picLocks noChangeAspect="1"/>
          </p:cNvPicPr>
          <p:nvPr/>
        </p:nvPicPr>
        <p:blipFill>
          <a:blip r:embed="rId3" cstate="print"/>
          <a:stretch>
            <a:fillRect/>
          </a:stretch>
        </p:blipFill>
        <p:spPr>
          <a:xfrm>
            <a:off x="2771800" y="2708920"/>
            <a:ext cx="2808312" cy="3697275"/>
          </a:xfrm>
          <a:prstGeom prst="rect">
            <a:avLst/>
          </a:prstGeom>
        </p:spPr>
      </p:pic>
      <p:pic>
        <p:nvPicPr>
          <p:cNvPr id="6" name="Picture 5" descr="kor027_vertin-kort-41.jpg"/>
          <p:cNvPicPr>
            <a:picLocks noChangeAspect="1"/>
          </p:cNvPicPr>
          <p:nvPr/>
        </p:nvPicPr>
        <p:blipFill>
          <a:blip r:embed="rId4" cstate="print"/>
          <a:stretch>
            <a:fillRect/>
          </a:stretch>
        </p:blipFill>
        <p:spPr>
          <a:xfrm>
            <a:off x="5292080" y="1556792"/>
            <a:ext cx="2791966" cy="3675754"/>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dirty="0"/>
          </a:p>
        </p:txBody>
      </p:sp>
      <p:sp>
        <p:nvSpPr>
          <p:cNvPr id="3" name="Content Placeholder 2"/>
          <p:cNvSpPr>
            <a:spLocks noGrp="1"/>
          </p:cNvSpPr>
          <p:nvPr>
            <p:ph idx="1"/>
          </p:nvPr>
        </p:nvSpPr>
        <p:spPr/>
        <p:txBody>
          <a:bodyPr>
            <a:normAutofit/>
          </a:bodyPr>
          <a:lstStyle/>
          <a:p>
            <a:pPr algn="just"/>
            <a:r>
              <a:rPr lang="lt-LT" dirty="0" smtClean="0">
                <a:latin typeface="Comic Sans MS" pitchFamily="66" charset="0"/>
              </a:rPr>
              <a:t>Šias įsivertinimo korteles galima įsigyti internetu. Pasiekimų įsivertinimo kortelės skirtos mokiniams lietuvių kalbos, matematikos, istorijos, biologijos, užsienio kalbų pasiekimams įsivertinti. Įsivertindami mokiniai mokosi, įtvirtina žinias. Kortelės padės mokytojui išsiaiškinti, ką mokiniai pamokoje suprato ir ko nesuprato, kad galėtų numatyti tolesnius kiekvieno mokinio ugdymo(si) tikslus.</a:t>
            </a:r>
            <a:endParaRPr lang="lt-LT"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smtClean="0"/>
              <a:t>Galima ir taip...</a:t>
            </a:r>
            <a:endParaRPr lang="lt-LT" dirty="0"/>
          </a:p>
        </p:txBody>
      </p:sp>
      <p:pic>
        <p:nvPicPr>
          <p:cNvPr id="4" name="Content Placeholder 3" descr="kor028_vertin-kort_v-1.jpg"/>
          <p:cNvPicPr>
            <a:picLocks noGrp="1" noChangeAspect="1"/>
          </p:cNvPicPr>
          <p:nvPr>
            <p:ph idx="1"/>
          </p:nvPr>
        </p:nvPicPr>
        <p:blipFill>
          <a:blip r:embed="rId2" cstate="print"/>
          <a:stretch>
            <a:fillRect/>
          </a:stretch>
        </p:blipFill>
        <p:spPr>
          <a:xfrm>
            <a:off x="395536" y="1916832"/>
            <a:ext cx="2647950" cy="3486150"/>
          </a:xfrm>
        </p:spPr>
      </p:pic>
      <p:pic>
        <p:nvPicPr>
          <p:cNvPr id="5" name="Picture 4" descr="kor028_vertin-kort_v-24.jpg"/>
          <p:cNvPicPr>
            <a:picLocks noChangeAspect="1"/>
          </p:cNvPicPr>
          <p:nvPr/>
        </p:nvPicPr>
        <p:blipFill>
          <a:blip r:embed="rId3" cstate="print"/>
          <a:stretch>
            <a:fillRect/>
          </a:stretch>
        </p:blipFill>
        <p:spPr>
          <a:xfrm>
            <a:off x="2771800" y="2852936"/>
            <a:ext cx="2647950" cy="3486150"/>
          </a:xfrm>
          <a:prstGeom prst="rect">
            <a:avLst/>
          </a:prstGeom>
        </p:spPr>
      </p:pic>
      <p:pic>
        <p:nvPicPr>
          <p:cNvPr id="6" name="Picture 5" descr="kor028_vertin-kort_v-44.jpg"/>
          <p:cNvPicPr>
            <a:picLocks noChangeAspect="1"/>
          </p:cNvPicPr>
          <p:nvPr/>
        </p:nvPicPr>
        <p:blipFill>
          <a:blip r:embed="rId4" cstate="print"/>
          <a:stretch>
            <a:fillRect/>
          </a:stretch>
        </p:blipFill>
        <p:spPr>
          <a:xfrm>
            <a:off x="5292080" y="1556792"/>
            <a:ext cx="2647950" cy="3486150"/>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239000" cy="1143000"/>
          </a:xfrm>
        </p:spPr>
        <p:txBody>
          <a:bodyPr/>
          <a:lstStyle/>
          <a:p>
            <a:pPr algn="ctr"/>
            <a:r>
              <a:rPr lang="lt-LT" dirty="0" smtClean="0"/>
              <a:t>Kiti įsivertinimo pavyzdžiai</a:t>
            </a:r>
            <a:endParaRPr lang="lt-LT" dirty="0"/>
          </a:p>
        </p:txBody>
      </p:sp>
      <p:sp>
        <p:nvSpPr>
          <p:cNvPr id="3" name="Content Placeholder 2"/>
          <p:cNvSpPr>
            <a:spLocks noGrp="1"/>
          </p:cNvSpPr>
          <p:nvPr>
            <p:ph idx="1"/>
          </p:nvPr>
        </p:nvSpPr>
        <p:spPr/>
        <p:txBody>
          <a:bodyPr>
            <a:normAutofit/>
          </a:bodyPr>
          <a:lstStyle/>
          <a:p>
            <a:r>
              <a:rPr lang="lt-LT" dirty="0" smtClean="0">
                <a:latin typeface="Comic Sans MS" pitchFamily="66" charset="0"/>
              </a:rPr>
              <a:t>Ar jums patiko pamoka?</a:t>
            </a:r>
          </a:p>
          <a:p>
            <a:endParaRPr lang="lt-LT" dirty="0" smtClean="0">
              <a:latin typeface="Comic Sans MS" pitchFamily="66" charset="0"/>
            </a:endParaRPr>
          </a:p>
          <a:p>
            <a:r>
              <a:rPr lang="lt-LT" dirty="0" smtClean="0">
                <a:latin typeface="Comic Sans MS" pitchFamily="66" charset="0"/>
              </a:rPr>
              <a:t>Ar jūs supratote naują temą?</a:t>
            </a:r>
          </a:p>
          <a:p>
            <a:endParaRPr lang="lt-LT" dirty="0" smtClean="0">
              <a:latin typeface="Comic Sans MS" pitchFamily="66" charset="0"/>
            </a:endParaRPr>
          </a:p>
          <a:p>
            <a:r>
              <a:rPr lang="lt-LT" dirty="0" smtClean="0">
                <a:latin typeface="Comic Sans MS" pitchFamily="66" charset="0"/>
              </a:rPr>
              <a:t>Kaip vertinate savo darbą pamokoje?</a:t>
            </a:r>
          </a:p>
          <a:p>
            <a:endParaRPr lang="lt-LT" dirty="0" smtClean="0">
              <a:latin typeface="Comic Sans MS" pitchFamily="66" charset="0"/>
            </a:endParaRPr>
          </a:p>
          <a:p>
            <a:pPr>
              <a:buNone/>
            </a:pPr>
            <a:r>
              <a:rPr lang="lt-LT" dirty="0" smtClean="0">
                <a:latin typeface="Comic Sans MS" pitchFamily="66" charset="0"/>
              </a:rPr>
              <a:t>(taip/puikiai/gerai)  (vidutiniškai) (Ne/blogai) </a:t>
            </a:r>
            <a:endParaRPr lang="lt-LT" dirty="0">
              <a:latin typeface="Comic Sans MS" pitchFamily="66" charset="0"/>
            </a:endParaRPr>
          </a:p>
        </p:txBody>
      </p:sp>
      <p:pic>
        <p:nvPicPr>
          <p:cNvPr id="5" name="Picture 4" descr="images.jpg"/>
          <p:cNvPicPr>
            <a:picLocks noChangeAspect="1"/>
          </p:cNvPicPr>
          <p:nvPr/>
        </p:nvPicPr>
        <p:blipFill>
          <a:blip r:embed="rId2" cstate="print"/>
          <a:stretch>
            <a:fillRect/>
          </a:stretch>
        </p:blipFill>
        <p:spPr>
          <a:xfrm>
            <a:off x="4067944" y="5229200"/>
            <a:ext cx="1128712" cy="1014412"/>
          </a:xfrm>
          <a:prstGeom prst="rect">
            <a:avLst/>
          </a:prstGeom>
        </p:spPr>
      </p:pic>
      <p:pic>
        <p:nvPicPr>
          <p:cNvPr id="6" name="Picture 5" descr="sad_face.jpg"/>
          <p:cNvPicPr>
            <a:picLocks noChangeAspect="1"/>
          </p:cNvPicPr>
          <p:nvPr/>
        </p:nvPicPr>
        <p:blipFill>
          <a:blip r:embed="rId3" cstate="print"/>
          <a:stretch>
            <a:fillRect/>
          </a:stretch>
        </p:blipFill>
        <p:spPr>
          <a:xfrm>
            <a:off x="6084168" y="5229200"/>
            <a:ext cx="980728" cy="980728"/>
          </a:xfrm>
          <a:prstGeom prst="rect">
            <a:avLst/>
          </a:prstGeom>
        </p:spPr>
      </p:pic>
      <p:pic>
        <p:nvPicPr>
          <p:cNvPr id="7" name="Picture 6" descr="smailas-dirzo-sagtis.gif"/>
          <p:cNvPicPr>
            <a:picLocks noChangeAspect="1"/>
          </p:cNvPicPr>
          <p:nvPr/>
        </p:nvPicPr>
        <p:blipFill>
          <a:blip r:embed="rId4" cstate="print"/>
          <a:stretch>
            <a:fillRect/>
          </a:stretch>
        </p:blipFill>
        <p:spPr>
          <a:xfrm>
            <a:off x="683568" y="4869160"/>
            <a:ext cx="2376264" cy="1782198"/>
          </a:xfrm>
          <a:prstGeom prst="rect">
            <a:avLst/>
          </a:prstGeo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239000" cy="1143000"/>
          </a:xfrm>
        </p:spPr>
        <p:txBody>
          <a:bodyPr/>
          <a:lstStyle/>
          <a:p>
            <a:pPr algn="ctr"/>
            <a:r>
              <a:rPr lang="lt-LT" dirty="0" smtClean="0"/>
              <a:t>Įsivertinimo kreivė</a:t>
            </a:r>
            <a:endParaRPr lang="lt-LT" dirty="0"/>
          </a:p>
        </p:txBody>
      </p:sp>
      <p:pic>
        <p:nvPicPr>
          <p:cNvPr id="6" name="Content Placeholder 5" descr="eiga.jpg"/>
          <p:cNvPicPr>
            <a:picLocks noGrp="1" noChangeAspect="1"/>
          </p:cNvPicPr>
          <p:nvPr>
            <p:ph idx="1"/>
          </p:nvPr>
        </p:nvPicPr>
        <p:blipFill>
          <a:blip r:embed="rId2" cstate="print"/>
          <a:stretch>
            <a:fillRect/>
          </a:stretch>
        </p:blipFill>
        <p:spPr>
          <a:xfrm>
            <a:off x="683568" y="1268760"/>
            <a:ext cx="6791779" cy="5195036"/>
          </a:xfrm>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Voratinklis, Žvaigždė</a:t>
            </a:r>
            <a:endParaRPr lang="lt-LT" dirty="0"/>
          </a:p>
        </p:txBody>
      </p:sp>
      <p:sp>
        <p:nvSpPr>
          <p:cNvPr id="3" name="Content Placeholder 2"/>
          <p:cNvSpPr>
            <a:spLocks noGrp="1"/>
          </p:cNvSpPr>
          <p:nvPr>
            <p:ph idx="1"/>
          </p:nvPr>
        </p:nvSpPr>
        <p:spPr/>
        <p:txBody>
          <a:bodyPr>
            <a:normAutofit fontScale="92500"/>
          </a:bodyPr>
          <a:lstStyle/>
          <a:p>
            <a:r>
              <a:rPr lang="lt-LT" b="1" i="1" dirty="0" smtClean="0"/>
              <a:t>Voratinklis, Žvaigždė</a:t>
            </a:r>
            <a:r>
              <a:rPr lang="lt-LT" dirty="0" smtClean="0"/>
              <a:t> yra grafinės formos, skirtos įsivertinti. Figūrų ašyse mokiniai turėtų pažymėti tam tikrų savybių (ugdomų gebėjimų, nuostatų, žinių ir supratimo) intensyvumą. Mokytojas ašis pavadina atsižvelgdamas į pamokos tikslus. Mokiniams gali būti pasiūlyta įsivertinti ir dalyko gebėjimus, ir bendrąsias kompetencijas. Šios grafinės formos gali būti naudojamos darbui pamokoje  įsivertinti ir stebėti bei fiksuoti mokymosi pažangą ilgesnį laikotarpį. Tokiu atveju schema pradedama pildyti mokymosi etapo pradžioje ir sistemingai pildoma numatytą mokymosi laikotarpį.</a:t>
            </a:r>
          </a:p>
          <a:p>
            <a:endParaRPr lang="lt-LT"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239000" cy="1143000"/>
          </a:xfrm>
        </p:spPr>
        <p:txBody>
          <a:bodyPr>
            <a:normAutofit fontScale="90000"/>
          </a:bodyPr>
          <a:lstStyle/>
          <a:p>
            <a:pPr algn="ctr"/>
            <a:r>
              <a:rPr lang="lt-LT" dirty="0" smtClean="0"/>
              <a:t>Pasiruošimas kontroliniam darbui</a:t>
            </a:r>
            <a:endParaRPr lang="lt-LT" dirty="0"/>
          </a:p>
        </p:txBody>
      </p:sp>
      <p:graphicFrame>
        <p:nvGraphicFramePr>
          <p:cNvPr id="4" name="Content Placeholder 3"/>
          <p:cNvGraphicFramePr>
            <a:graphicFrameLocks noGrp="1"/>
          </p:cNvGraphicFramePr>
          <p:nvPr>
            <p:ph idx="1"/>
          </p:nvPr>
        </p:nvGraphicFramePr>
        <p:xfrm>
          <a:off x="457200" y="1609725"/>
          <a:ext cx="7239000" cy="5355312"/>
        </p:xfrm>
        <a:graphic>
          <a:graphicData uri="http://schemas.openxmlformats.org/drawingml/2006/table">
            <a:tbl>
              <a:tblPr firstRow="1" bandRow="1">
                <a:tableStyleId>{F5AB1C69-6EDB-4FF4-983F-18BD219EF322}</a:tableStyleId>
              </a:tblPr>
              <a:tblGrid>
                <a:gridCol w="3619500"/>
                <a:gridCol w="3619500"/>
              </a:tblGrid>
              <a:tr h="1473696">
                <a:tc>
                  <a:txBody>
                    <a:bodyPr/>
                    <a:lstStyle/>
                    <a:p>
                      <a:r>
                        <a:rPr lang="lt-LT" sz="3200" dirty="0" smtClean="0"/>
                        <a:t>Mano</a:t>
                      </a:r>
                      <a:r>
                        <a:rPr lang="lt-LT" sz="3200" baseline="0" dirty="0" smtClean="0"/>
                        <a:t> žinios pamokos pradžioje (</a:t>
                      </a:r>
                      <a:r>
                        <a:rPr lang="lt-LT" sz="2400" baseline="0" dirty="0" smtClean="0"/>
                        <a:t>Puikiai/vidutiniškai/dar reikėtų pasimokyti)</a:t>
                      </a:r>
                      <a:endParaRPr lang="lt-LT" sz="3200" dirty="0"/>
                    </a:p>
                  </a:txBody>
                  <a:tcPr marL="80433" marR="80433"/>
                </a:tc>
                <a:tc>
                  <a:txBody>
                    <a:bodyPr/>
                    <a:lstStyle/>
                    <a:p>
                      <a:r>
                        <a:rPr lang="lt-LT" sz="3200" dirty="0" smtClean="0"/>
                        <a:t>Mano</a:t>
                      </a:r>
                      <a:r>
                        <a:rPr lang="lt-LT" sz="3200" baseline="0" dirty="0" smtClean="0"/>
                        <a:t> žinios pamokos pabaigoje (</a:t>
                      </a:r>
                      <a:r>
                        <a:rPr lang="lt-LT" sz="2400" baseline="0" dirty="0" smtClean="0"/>
                        <a:t>Puikiai/vidutiniškai/dar reikėtų pasimokyti)</a:t>
                      </a:r>
                      <a:endParaRPr lang="lt-LT" sz="3200" dirty="0"/>
                    </a:p>
                  </a:txBody>
                  <a:tcPr marL="80433" marR="80433"/>
                </a:tc>
              </a:tr>
              <a:tr h="1473696">
                <a:tc>
                  <a:txBody>
                    <a:bodyPr/>
                    <a:lstStyle/>
                    <a:p>
                      <a:r>
                        <a:rPr lang="lt-LT" sz="2400" dirty="0" smtClean="0"/>
                        <a:t>Išplėstiniai</a:t>
                      </a:r>
                      <a:r>
                        <a:rPr lang="lt-LT" sz="2400" baseline="0" dirty="0" smtClean="0"/>
                        <a:t> būdvardiniai, dalyviniai pažyminiai po pažymimojo žodžio.</a:t>
                      </a:r>
                      <a:endParaRPr lang="lt-LT" sz="2400" dirty="0"/>
                    </a:p>
                  </a:txBody>
                  <a:tcPr marL="80433" marR="80433"/>
                </a:tc>
                <a:tc>
                  <a:txBody>
                    <a:bodyPr/>
                    <a:lstStyle/>
                    <a:p>
                      <a:endParaRPr lang="lt-LT" sz="2400" dirty="0"/>
                    </a:p>
                  </a:txBody>
                  <a:tcPr marL="80433" marR="80433"/>
                </a:tc>
              </a:tr>
              <a:tr h="1473696">
                <a:tc>
                  <a:txBody>
                    <a:bodyPr/>
                    <a:lstStyle/>
                    <a:p>
                      <a:r>
                        <a:rPr lang="lt-LT" sz="2400" dirty="0" smtClean="0"/>
                        <a:t>Derinamieji pažyminiai po pažymimojo žodžio.</a:t>
                      </a:r>
                      <a:endParaRPr lang="lt-LT" sz="2400" dirty="0"/>
                    </a:p>
                  </a:txBody>
                  <a:tcPr marL="80433" marR="80433"/>
                </a:tc>
                <a:tc>
                  <a:txBody>
                    <a:bodyPr/>
                    <a:lstStyle/>
                    <a:p>
                      <a:endParaRPr lang="lt-LT" dirty="0"/>
                    </a:p>
                  </a:txBody>
                  <a:tcPr marL="80433" marR="80433"/>
                </a:tc>
              </a:tr>
            </a:tbl>
          </a:graphicData>
        </a:graphic>
      </p:graphicFrame>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239000" cy="1143000"/>
          </a:xfrm>
        </p:spPr>
        <p:txBody>
          <a:bodyPr>
            <a:normAutofit fontScale="90000"/>
          </a:bodyPr>
          <a:lstStyle/>
          <a:p>
            <a:pPr algn="ctr"/>
            <a:r>
              <a:rPr lang="lt-LT" dirty="0" smtClean="0"/>
              <a:t>Grupių darbo vertinimo lentelė</a:t>
            </a:r>
            <a:endParaRPr lang="lt-LT" dirty="0"/>
          </a:p>
        </p:txBody>
      </p:sp>
      <p:graphicFrame>
        <p:nvGraphicFramePr>
          <p:cNvPr id="7" name="Content Placeholder 6"/>
          <p:cNvGraphicFramePr>
            <a:graphicFrameLocks noGrp="1"/>
          </p:cNvGraphicFramePr>
          <p:nvPr>
            <p:ph idx="1"/>
          </p:nvPr>
        </p:nvGraphicFramePr>
        <p:xfrm>
          <a:off x="179510" y="1609724"/>
          <a:ext cx="7776866" cy="5059635"/>
        </p:xfrm>
        <a:graphic>
          <a:graphicData uri="http://schemas.openxmlformats.org/drawingml/2006/table">
            <a:tbl>
              <a:tblPr firstRow="1" bandRow="1">
                <a:tableStyleId>{F5AB1C69-6EDB-4FF4-983F-18BD219EF322}</a:tableStyleId>
              </a:tblPr>
              <a:tblGrid>
                <a:gridCol w="1555373"/>
                <a:gridCol w="1704787"/>
                <a:gridCol w="1547166"/>
                <a:gridCol w="1414167"/>
                <a:gridCol w="1555373"/>
              </a:tblGrid>
              <a:tr h="1317995">
                <a:tc>
                  <a:txBody>
                    <a:bodyPr/>
                    <a:lstStyle/>
                    <a:p>
                      <a:r>
                        <a:rPr lang="lt-LT" dirty="0" smtClean="0"/>
                        <a:t>Grupės</a:t>
                      </a:r>
                      <a:r>
                        <a:rPr lang="lt-LT" baseline="0" dirty="0" smtClean="0"/>
                        <a:t> Nr.</a:t>
                      </a:r>
                      <a:endParaRPr lang="lt-LT" dirty="0"/>
                    </a:p>
                  </a:txBody>
                  <a:tcPr marL="80433" marR="80433"/>
                </a:tc>
                <a:tc>
                  <a:txBody>
                    <a:bodyPr/>
                    <a:lstStyle/>
                    <a:p>
                      <a:r>
                        <a:rPr lang="lt-LT" dirty="0" smtClean="0"/>
                        <a:t>Temos atskleidimas</a:t>
                      </a:r>
                      <a:endParaRPr lang="lt-LT" dirty="0"/>
                    </a:p>
                  </a:txBody>
                  <a:tcPr marL="80433" marR="80433"/>
                </a:tc>
                <a:tc>
                  <a:txBody>
                    <a:bodyPr/>
                    <a:lstStyle/>
                    <a:p>
                      <a:r>
                        <a:rPr lang="lt-LT" dirty="0" smtClean="0"/>
                        <a:t>Argumentavimas</a:t>
                      </a:r>
                      <a:endParaRPr lang="lt-LT" dirty="0"/>
                    </a:p>
                  </a:txBody>
                  <a:tcPr marL="80433" marR="80433"/>
                </a:tc>
                <a:tc>
                  <a:txBody>
                    <a:bodyPr/>
                    <a:lstStyle/>
                    <a:p>
                      <a:r>
                        <a:rPr lang="lt-LT" dirty="0" smtClean="0"/>
                        <a:t>Kalbos</a:t>
                      </a:r>
                      <a:r>
                        <a:rPr lang="lt-LT" baseline="0" dirty="0" smtClean="0"/>
                        <a:t> taisyklingumas</a:t>
                      </a:r>
                      <a:endParaRPr lang="lt-LT" dirty="0"/>
                    </a:p>
                  </a:txBody>
                  <a:tcPr marL="80433" marR="80433"/>
                </a:tc>
                <a:tc>
                  <a:txBody>
                    <a:bodyPr/>
                    <a:lstStyle/>
                    <a:p>
                      <a:r>
                        <a:rPr lang="lt-LT" dirty="0" smtClean="0"/>
                        <a:t>Struktūra</a:t>
                      </a:r>
                      <a:endParaRPr lang="lt-LT" dirty="0"/>
                    </a:p>
                  </a:txBody>
                  <a:tcPr marL="80433" marR="80433"/>
                </a:tc>
              </a:tr>
              <a:tr h="534520">
                <a:tc>
                  <a:txBody>
                    <a:bodyPr/>
                    <a:lstStyle/>
                    <a:p>
                      <a:r>
                        <a:rPr lang="lt-LT" dirty="0" smtClean="0"/>
                        <a:t>1.</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r>
              <a:tr h="534520">
                <a:tc>
                  <a:txBody>
                    <a:bodyPr/>
                    <a:lstStyle/>
                    <a:p>
                      <a:r>
                        <a:rPr lang="lt-LT" dirty="0" smtClean="0"/>
                        <a:t>2.</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r>
              <a:tr h="534520">
                <a:tc>
                  <a:txBody>
                    <a:bodyPr/>
                    <a:lstStyle/>
                    <a:p>
                      <a:r>
                        <a:rPr lang="lt-LT" dirty="0" smtClean="0"/>
                        <a:t>3.</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r>
              <a:tr h="534520">
                <a:tc>
                  <a:txBody>
                    <a:bodyPr/>
                    <a:lstStyle/>
                    <a:p>
                      <a:r>
                        <a:rPr lang="lt-LT" dirty="0" smtClean="0"/>
                        <a:t>4.</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r>
              <a:tr h="534520">
                <a:tc>
                  <a:txBody>
                    <a:bodyPr/>
                    <a:lstStyle/>
                    <a:p>
                      <a:r>
                        <a:rPr lang="lt-LT" dirty="0" smtClean="0"/>
                        <a:t>5.</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r>
              <a:tr h="534520">
                <a:tc>
                  <a:txBody>
                    <a:bodyPr/>
                    <a:lstStyle/>
                    <a:p>
                      <a:r>
                        <a:rPr lang="lt-LT" dirty="0" smtClean="0"/>
                        <a:t>6.</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r>
              <a:tr h="534520">
                <a:tc>
                  <a:txBody>
                    <a:bodyPr/>
                    <a:lstStyle/>
                    <a:p>
                      <a:r>
                        <a:rPr lang="lt-LT" dirty="0" smtClean="0"/>
                        <a:t>7.</a:t>
                      </a:r>
                      <a:endParaRPr lang="lt-LT" dirty="0"/>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a:p>
                  </a:txBody>
                  <a:tcPr marL="80433" marR="80433"/>
                </a:tc>
                <a:tc>
                  <a:txBody>
                    <a:bodyPr/>
                    <a:lstStyle/>
                    <a:p>
                      <a:endParaRPr lang="lt-LT" dirty="0"/>
                    </a:p>
                  </a:txBody>
                  <a:tcPr marL="80433" marR="80433"/>
                </a:tc>
              </a:tr>
            </a:tbl>
          </a:graphicData>
        </a:graphic>
      </p:graphicFrame>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7239000" cy="1143000"/>
          </a:xfrm>
        </p:spPr>
        <p:txBody>
          <a:bodyPr>
            <a:normAutofit fontScale="90000"/>
          </a:bodyPr>
          <a:lstStyle/>
          <a:p>
            <a:pPr algn="ctr"/>
            <a:r>
              <a:rPr lang="lt-LT" dirty="0" smtClean="0"/>
              <a:t>Pastraipos vertinimo kriterijai</a:t>
            </a:r>
            <a:endParaRPr lang="lt-LT" dirty="0"/>
          </a:p>
        </p:txBody>
      </p:sp>
      <p:graphicFrame>
        <p:nvGraphicFramePr>
          <p:cNvPr id="4" name="Content Placeholder 3"/>
          <p:cNvGraphicFramePr>
            <a:graphicFrameLocks noGrp="1"/>
          </p:cNvGraphicFramePr>
          <p:nvPr>
            <p:ph idx="1"/>
          </p:nvPr>
        </p:nvGraphicFramePr>
        <p:xfrm>
          <a:off x="395536" y="1196752"/>
          <a:ext cx="7344816" cy="4602872"/>
        </p:xfrm>
        <a:graphic>
          <a:graphicData uri="http://schemas.openxmlformats.org/drawingml/2006/table">
            <a:tbl>
              <a:tblPr firstRow="1" bandRow="1">
                <a:tableStyleId>{F5AB1C69-6EDB-4FF4-983F-18BD219EF322}</a:tableStyleId>
              </a:tblPr>
              <a:tblGrid>
                <a:gridCol w="6152517"/>
                <a:gridCol w="1192299"/>
              </a:tblGrid>
              <a:tr h="1170222">
                <a:tc>
                  <a:txBody>
                    <a:bodyPr/>
                    <a:lstStyle/>
                    <a:p>
                      <a:r>
                        <a:rPr lang="lt-LT" sz="2800" dirty="0" smtClean="0"/>
                        <a:t>Vertinimo kriterijai</a:t>
                      </a:r>
                      <a:endParaRPr lang="lt-LT" sz="2800" dirty="0"/>
                    </a:p>
                  </a:txBody>
                  <a:tcPr/>
                </a:tc>
                <a:tc>
                  <a:txBody>
                    <a:bodyPr/>
                    <a:lstStyle/>
                    <a:p>
                      <a:r>
                        <a:rPr lang="lt-LT" sz="2800" dirty="0" smtClean="0"/>
                        <a:t>Taškai</a:t>
                      </a:r>
                    </a:p>
                    <a:p>
                      <a:r>
                        <a:rPr lang="lt-LT" sz="2800" dirty="0" smtClean="0"/>
                        <a:t>(12)</a:t>
                      </a:r>
                      <a:endParaRPr lang="lt-LT" sz="2800" dirty="0"/>
                    </a:p>
                  </a:txBody>
                  <a:tcPr/>
                </a:tc>
              </a:tr>
              <a:tr h="1014192">
                <a:tc>
                  <a:txBody>
                    <a:bodyPr/>
                    <a:lstStyle/>
                    <a:p>
                      <a:r>
                        <a:rPr lang="lt-LT" sz="2000" dirty="0" smtClean="0"/>
                        <a:t>TURINYS</a:t>
                      </a:r>
                      <a:r>
                        <a:rPr lang="lt-LT" sz="2000" baseline="0" dirty="0" smtClean="0"/>
                        <a:t>                              Atsakyta į temą.</a:t>
                      </a:r>
                    </a:p>
                    <a:p>
                      <a:r>
                        <a:rPr lang="lt-LT" sz="2000" baseline="0" dirty="0" smtClean="0"/>
                        <a:t>                                              Aiški ir išsami pagrindinė mintis.</a:t>
                      </a:r>
                    </a:p>
                  </a:txBody>
                  <a:tcPr/>
                </a:tc>
                <a:tc>
                  <a:txBody>
                    <a:bodyPr/>
                    <a:lstStyle/>
                    <a:p>
                      <a:r>
                        <a:rPr lang="lt-LT" sz="2400" dirty="0" smtClean="0"/>
                        <a:t>3</a:t>
                      </a:r>
                      <a:endParaRPr lang="lt-LT" sz="2400" dirty="0"/>
                    </a:p>
                  </a:txBody>
                  <a:tcPr/>
                </a:tc>
              </a:tr>
              <a:tr h="702133">
                <a:tc>
                  <a:txBody>
                    <a:bodyPr/>
                    <a:lstStyle/>
                    <a:p>
                      <a:r>
                        <a:rPr lang="lt-LT" sz="2000" dirty="0" smtClean="0"/>
                        <a:t>ARGUMENTAVIMAS</a:t>
                      </a:r>
                      <a:r>
                        <a:rPr lang="lt-LT" sz="2000" baseline="0" dirty="0" smtClean="0"/>
                        <a:t>             Teiginys pagrindžiamas (argumentai/kontrargumentai, samprotaujama)</a:t>
                      </a:r>
                      <a:endParaRPr lang="lt-LT" sz="2000" dirty="0"/>
                    </a:p>
                  </a:txBody>
                  <a:tcPr/>
                </a:tc>
                <a:tc>
                  <a:txBody>
                    <a:bodyPr/>
                    <a:lstStyle/>
                    <a:p>
                      <a:r>
                        <a:rPr lang="lt-LT" sz="2400" dirty="0" smtClean="0"/>
                        <a:t>3</a:t>
                      </a:r>
                      <a:endParaRPr lang="lt-LT" sz="2400" dirty="0"/>
                    </a:p>
                  </a:txBody>
                  <a:tcPr/>
                </a:tc>
              </a:tr>
              <a:tr h="1014192">
                <a:tc>
                  <a:txBody>
                    <a:bodyPr/>
                    <a:lstStyle/>
                    <a:p>
                      <a:r>
                        <a:rPr lang="lt-LT" sz="2000" dirty="0" smtClean="0"/>
                        <a:t>KALBOS</a:t>
                      </a:r>
                      <a:r>
                        <a:rPr lang="lt-LT" sz="2000" baseline="0" dirty="0" smtClean="0"/>
                        <a:t> TAISYKLINGUMAS        Laikomasi žodyno, gramatikos, kirčiavimo taisyklių. (Viena bet kokio pobūdžio klaida – minus vienas taškas)</a:t>
                      </a:r>
                      <a:endParaRPr lang="lt-LT" sz="2000" dirty="0"/>
                    </a:p>
                  </a:txBody>
                  <a:tcPr/>
                </a:tc>
                <a:tc>
                  <a:txBody>
                    <a:bodyPr/>
                    <a:lstStyle/>
                    <a:p>
                      <a:r>
                        <a:rPr lang="lt-LT" sz="2400" dirty="0" smtClean="0"/>
                        <a:t>3</a:t>
                      </a:r>
                      <a:endParaRPr lang="lt-LT" sz="2400" dirty="0"/>
                    </a:p>
                  </a:txBody>
                  <a:tcPr/>
                </a:tc>
              </a:tr>
              <a:tr h="702133">
                <a:tc>
                  <a:txBody>
                    <a:bodyPr/>
                    <a:lstStyle/>
                    <a:p>
                      <a:r>
                        <a:rPr lang="lt-LT" sz="2000" dirty="0" smtClean="0"/>
                        <a:t>STRUKTŪRA</a:t>
                      </a:r>
                      <a:r>
                        <a:rPr lang="lt-LT" sz="2000" baseline="0" dirty="0" smtClean="0"/>
                        <a:t>      Pastraipa turi teiginį, argumentus, išvadinį sakinį. Nėra minties šuolių.</a:t>
                      </a:r>
                      <a:endParaRPr lang="lt-LT" sz="2000" dirty="0"/>
                    </a:p>
                  </a:txBody>
                  <a:tcPr/>
                </a:tc>
                <a:tc>
                  <a:txBody>
                    <a:bodyPr/>
                    <a:lstStyle/>
                    <a:p>
                      <a:r>
                        <a:rPr lang="lt-LT" sz="2400" dirty="0" smtClean="0"/>
                        <a:t>3</a:t>
                      </a:r>
                      <a:endParaRPr lang="lt-LT" sz="2400"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7239000" cy="1143000"/>
          </a:xfrm>
        </p:spPr>
        <p:txBody>
          <a:bodyPr/>
          <a:lstStyle/>
          <a:p>
            <a:pPr algn="ctr"/>
            <a:r>
              <a:rPr lang="lt-LT" dirty="0" smtClean="0"/>
              <a:t>Darbo grupėje įsivertinimas</a:t>
            </a:r>
            <a:endParaRPr lang="lt-LT" dirty="0"/>
          </a:p>
        </p:txBody>
      </p:sp>
      <p:graphicFrame>
        <p:nvGraphicFramePr>
          <p:cNvPr id="6" name="Content Placeholder 5"/>
          <p:cNvGraphicFramePr>
            <a:graphicFrameLocks noGrp="1"/>
          </p:cNvGraphicFramePr>
          <p:nvPr>
            <p:ph idx="1"/>
          </p:nvPr>
        </p:nvGraphicFramePr>
        <p:xfrm>
          <a:off x="251520" y="1196752"/>
          <a:ext cx="7560840" cy="5407149"/>
        </p:xfrm>
        <a:graphic>
          <a:graphicData uri="http://schemas.openxmlformats.org/drawingml/2006/table">
            <a:tbl>
              <a:tblPr firstRow="1" bandRow="1">
                <a:tableStyleId>{F5AB1C69-6EDB-4FF4-983F-18BD219EF322}</a:tableStyleId>
              </a:tblPr>
              <a:tblGrid>
                <a:gridCol w="3780420"/>
                <a:gridCol w="3780420"/>
              </a:tblGrid>
              <a:tr h="377949">
                <a:tc>
                  <a:txBody>
                    <a:bodyPr/>
                    <a:lstStyle/>
                    <a:p>
                      <a:r>
                        <a:rPr lang="lt-LT" dirty="0" smtClean="0"/>
                        <a:t>Grupės pavadinimas</a:t>
                      </a:r>
                      <a:endParaRPr lang="lt-LT" dirty="0"/>
                    </a:p>
                  </a:txBody>
                  <a:tcPr/>
                </a:tc>
                <a:tc>
                  <a:txBody>
                    <a:bodyPr/>
                    <a:lstStyle/>
                    <a:p>
                      <a:endParaRPr lang="lt-LT"/>
                    </a:p>
                  </a:txBody>
                  <a:tcPr/>
                </a:tc>
              </a:tr>
              <a:tr h="344336">
                <a:tc>
                  <a:txBody>
                    <a:bodyPr/>
                    <a:lstStyle/>
                    <a:p>
                      <a:r>
                        <a:rPr lang="lt-LT" dirty="0" smtClean="0"/>
                        <a:t>Mokinio vardas,</a:t>
                      </a:r>
                      <a:r>
                        <a:rPr lang="lt-LT" baseline="0" dirty="0" smtClean="0"/>
                        <a:t> pavardė</a:t>
                      </a:r>
                      <a:endParaRPr lang="lt-LT" dirty="0"/>
                    </a:p>
                  </a:txBody>
                  <a:tcPr/>
                </a:tc>
                <a:tc>
                  <a:txBody>
                    <a:bodyPr/>
                    <a:lstStyle/>
                    <a:p>
                      <a:endParaRPr lang="lt-LT" dirty="0"/>
                    </a:p>
                  </a:txBody>
                  <a:tcPr/>
                </a:tc>
              </a:tr>
              <a:tr h="602588">
                <a:tc>
                  <a:txBody>
                    <a:bodyPr/>
                    <a:lstStyle/>
                    <a:p>
                      <a:r>
                        <a:rPr lang="lt-LT" dirty="0" smtClean="0"/>
                        <a:t>Kuo</a:t>
                      </a:r>
                      <a:r>
                        <a:rPr lang="lt-LT" baseline="0" dirty="0" smtClean="0"/>
                        <a:t> prisidėjau prie grupės darbo: trys svarbiausi dalykai</a:t>
                      </a:r>
                      <a:endParaRPr lang="lt-LT" dirty="0"/>
                    </a:p>
                  </a:txBody>
                  <a:tcPr/>
                </a:tc>
                <a:tc>
                  <a:txBody>
                    <a:bodyPr/>
                    <a:lstStyle/>
                    <a:p>
                      <a:endParaRPr lang="lt-LT"/>
                    </a:p>
                  </a:txBody>
                  <a:tcPr/>
                </a:tc>
              </a:tr>
              <a:tr h="344336">
                <a:tc>
                  <a:txBody>
                    <a:bodyPr/>
                    <a:lstStyle/>
                    <a:p>
                      <a:r>
                        <a:rPr lang="lt-LT" dirty="0" smtClean="0"/>
                        <a:t>1.</a:t>
                      </a:r>
                      <a:endParaRPr lang="lt-LT" dirty="0"/>
                    </a:p>
                  </a:txBody>
                  <a:tcPr/>
                </a:tc>
                <a:tc>
                  <a:txBody>
                    <a:bodyPr/>
                    <a:lstStyle/>
                    <a:p>
                      <a:endParaRPr lang="lt-LT"/>
                    </a:p>
                  </a:txBody>
                  <a:tcPr/>
                </a:tc>
              </a:tr>
              <a:tr h="344336">
                <a:tc>
                  <a:txBody>
                    <a:bodyPr/>
                    <a:lstStyle/>
                    <a:p>
                      <a:r>
                        <a:rPr lang="lt-LT" dirty="0" smtClean="0"/>
                        <a:t>2.</a:t>
                      </a:r>
                      <a:endParaRPr lang="lt-LT" dirty="0"/>
                    </a:p>
                  </a:txBody>
                  <a:tcPr/>
                </a:tc>
                <a:tc>
                  <a:txBody>
                    <a:bodyPr/>
                    <a:lstStyle/>
                    <a:p>
                      <a:endParaRPr lang="lt-LT"/>
                    </a:p>
                  </a:txBody>
                  <a:tcPr/>
                </a:tc>
              </a:tr>
              <a:tr h="344336">
                <a:tc>
                  <a:txBody>
                    <a:bodyPr/>
                    <a:lstStyle/>
                    <a:p>
                      <a:r>
                        <a:rPr lang="lt-LT" dirty="0" smtClean="0"/>
                        <a:t>3.</a:t>
                      </a:r>
                      <a:endParaRPr lang="lt-LT" dirty="0"/>
                    </a:p>
                  </a:txBody>
                  <a:tcPr/>
                </a:tc>
                <a:tc>
                  <a:txBody>
                    <a:bodyPr/>
                    <a:lstStyle/>
                    <a:p>
                      <a:endParaRPr lang="lt-LT" dirty="0"/>
                    </a:p>
                  </a:txBody>
                  <a:tcPr/>
                </a:tc>
              </a:tr>
              <a:tr h="344336">
                <a:tc>
                  <a:txBody>
                    <a:bodyPr/>
                    <a:lstStyle/>
                    <a:p>
                      <a:r>
                        <a:rPr lang="lt-LT" dirty="0" smtClean="0"/>
                        <a:t>Ko išmokau dirbdamas</a:t>
                      </a:r>
                      <a:r>
                        <a:rPr lang="lt-LT" baseline="0" dirty="0" smtClean="0"/>
                        <a:t> grupėje?</a:t>
                      </a:r>
                      <a:endParaRPr lang="lt-LT" dirty="0"/>
                    </a:p>
                  </a:txBody>
                  <a:tcPr/>
                </a:tc>
                <a:tc>
                  <a:txBody>
                    <a:bodyPr/>
                    <a:lstStyle/>
                    <a:p>
                      <a:endParaRPr lang="lt-LT" dirty="0"/>
                    </a:p>
                  </a:txBody>
                  <a:tcPr/>
                </a:tc>
              </a:tr>
              <a:tr h="344336">
                <a:tc>
                  <a:txBody>
                    <a:bodyPr/>
                    <a:lstStyle/>
                    <a:p>
                      <a:r>
                        <a:rPr lang="lt-LT" dirty="0" smtClean="0"/>
                        <a:t>1.</a:t>
                      </a:r>
                      <a:endParaRPr lang="lt-LT" dirty="0"/>
                    </a:p>
                  </a:txBody>
                  <a:tcPr/>
                </a:tc>
                <a:tc>
                  <a:txBody>
                    <a:bodyPr/>
                    <a:lstStyle/>
                    <a:p>
                      <a:endParaRPr lang="lt-LT"/>
                    </a:p>
                  </a:txBody>
                  <a:tcPr/>
                </a:tc>
              </a:tr>
              <a:tr h="344336">
                <a:tc>
                  <a:txBody>
                    <a:bodyPr/>
                    <a:lstStyle/>
                    <a:p>
                      <a:r>
                        <a:rPr lang="lt-LT" dirty="0" smtClean="0"/>
                        <a:t>2.</a:t>
                      </a:r>
                      <a:endParaRPr lang="lt-LT" dirty="0"/>
                    </a:p>
                  </a:txBody>
                  <a:tcPr/>
                </a:tc>
                <a:tc>
                  <a:txBody>
                    <a:bodyPr/>
                    <a:lstStyle/>
                    <a:p>
                      <a:endParaRPr lang="lt-LT" dirty="0"/>
                    </a:p>
                  </a:txBody>
                  <a:tcPr/>
                </a:tc>
              </a:tr>
              <a:tr h="344336">
                <a:tc>
                  <a:txBody>
                    <a:bodyPr/>
                    <a:lstStyle/>
                    <a:p>
                      <a:r>
                        <a:rPr lang="lt-LT" dirty="0" smtClean="0"/>
                        <a:t>3.</a:t>
                      </a:r>
                      <a:endParaRPr lang="lt-LT" dirty="0"/>
                    </a:p>
                  </a:txBody>
                  <a:tcPr/>
                </a:tc>
                <a:tc>
                  <a:txBody>
                    <a:bodyPr/>
                    <a:lstStyle/>
                    <a:p>
                      <a:endParaRPr lang="lt-LT"/>
                    </a:p>
                  </a:txBody>
                  <a:tcPr/>
                </a:tc>
              </a:tr>
              <a:tr h="344336">
                <a:tc>
                  <a:txBody>
                    <a:bodyPr/>
                    <a:lstStyle/>
                    <a:p>
                      <a:r>
                        <a:rPr lang="lt-LT" dirty="0" smtClean="0"/>
                        <a:t>Ką kitą kartą daryčiau kitaip?</a:t>
                      </a:r>
                      <a:endParaRPr lang="lt-LT" dirty="0"/>
                    </a:p>
                  </a:txBody>
                  <a:tcPr/>
                </a:tc>
                <a:tc>
                  <a:txBody>
                    <a:bodyPr/>
                    <a:lstStyle/>
                    <a:p>
                      <a:endParaRPr lang="lt-LT"/>
                    </a:p>
                  </a:txBody>
                  <a:tcPr/>
                </a:tc>
              </a:tr>
              <a:tr h="344336">
                <a:tc>
                  <a:txBody>
                    <a:bodyPr/>
                    <a:lstStyle/>
                    <a:p>
                      <a:r>
                        <a:rPr lang="lt-LT" dirty="0" smtClean="0"/>
                        <a:t>1.</a:t>
                      </a:r>
                      <a:endParaRPr lang="lt-LT" dirty="0"/>
                    </a:p>
                  </a:txBody>
                  <a:tcPr/>
                </a:tc>
                <a:tc>
                  <a:txBody>
                    <a:bodyPr/>
                    <a:lstStyle/>
                    <a:p>
                      <a:endParaRPr lang="lt-LT"/>
                    </a:p>
                  </a:txBody>
                  <a:tcPr/>
                </a:tc>
              </a:tr>
              <a:tr h="344336">
                <a:tc>
                  <a:txBody>
                    <a:bodyPr/>
                    <a:lstStyle/>
                    <a:p>
                      <a:r>
                        <a:rPr lang="lt-LT" dirty="0" smtClean="0"/>
                        <a:t>2.</a:t>
                      </a:r>
                      <a:endParaRPr lang="lt-LT" dirty="0"/>
                    </a:p>
                  </a:txBody>
                  <a:tcPr/>
                </a:tc>
                <a:tc>
                  <a:txBody>
                    <a:bodyPr/>
                    <a:lstStyle/>
                    <a:p>
                      <a:endParaRPr lang="lt-LT"/>
                    </a:p>
                  </a:txBody>
                  <a:tcPr/>
                </a:tc>
              </a:tr>
              <a:tr h="344336">
                <a:tc>
                  <a:txBody>
                    <a:bodyPr/>
                    <a:lstStyle/>
                    <a:p>
                      <a:r>
                        <a:rPr lang="lt-LT" dirty="0" smtClean="0"/>
                        <a:t>3.</a:t>
                      </a:r>
                      <a:endParaRPr lang="lt-LT" dirty="0"/>
                    </a:p>
                  </a:txBody>
                  <a:tcPr/>
                </a:tc>
                <a:tc>
                  <a:txBody>
                    <a:bodyPr/>
                    <a:lstStyle/>
                    <a:p>
                      <a:endParaRPr lang="lt-LT"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„MOKYTIS- TAI ATRASTI SAVE“</a:t>
            </a:r>
            <a:endParaRPr lang="lt-LT" dirty="0"/>
          </a:p>
        </p:txBody>
      </p:sp>
      <p:sp>
        <p:nvSpPr>
          <p:cNvPr id="3" name="Content Placeholder 2"/>
          <p:cNvSpPr>
            <a:spLocks noGrp="1"/>
          </p:cNvSpPr>
          <p:nvPr>
            <p:ph idx="1"/>
          </p:nvPr>
        </p:nvSpPr>
        <p:spPr/>
        <p:txBody>
          <a:bodyPr>
            <a:noAutofit/>
          </a:bodyPr>
          <a:lstStyle/>
          <a:p>
            <a:pPr algn="just"/>
            <a:r>
              <a:rPr lang="lt-LT" dirty="0" smtClean="0">
                <a:latin typeface="Comic Sans MS" pitchFamily="66" charset="0"/>
              </a:rPr>
              <a:t>Pagrindinė vertinimo ugdymo procese paskirtis – padėti mokiniams mokytis. </a:t>
            </a:r>
          </a:p>
          <a:p>
            <a:pPr algn="just"/>
            <a:r>
              <a:rPr lang="lt-LT" dirty="0" smtClean="0">
                <a:latin typeface="Comic Sans MS" pitchFamily="66" charset="0"/>
              </a:rPr>
              <a:t>Labai svarbu įtraukti mokinius į vienas kito vertinimą ir įsivertinimo veiklą. Mokydamiesi vertinti kitų ir savo darbus pagal pateiktus kriterijus, jie geriau supranta gero darbo ar tinkamo jo atlikimo reikalavimus. Mokosi įžvelgti savo ir kitų veiklos, atlikčių stiprybes bei tobulintinas sritis.</a:t>
            </a:r>
            <a:endParaRPr lang="lt-LT"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239000" cy="1143000"/>
          </a:xfrm>
        </p:spPr>
        <p:txBody>
          <a:bodyPr>
            <a:normAutofit fontScale="90000"/>
          </a:bodyPr>
          <a:lstStyle/>
          <a:p>
            <a:pPr algn="ctr"/>
            <a:r>
              <a:rPr lang="en-US" dirty="0" err="1" smtClean="0"/>
              <a:t>Vertinimas</a:t>
            </a:r>
            <a:r>
              <a:rPr lang="en-US" dirty="0" smtClean="0"/>
              <a:t> </a:t>
            </a:r>
            <a:r>
              <a:rPr lang="en-US" dirty="0" err="1" smtClean="0"/>
              <a:t>spalvotais</a:t>
            </a:r>
            <a:r>
              <a:rPr lang="en-US" dirty="0" smtClean="0"/>
              <a:t> </a:t>
            </a:r>
            <a:r>
              <a:rPr lang="en-US" dirty="0" err="1" smtClean="0"/>
              <a:t>lapeliais</a:t>
            </a:r>
            <a:endParaRPr lang="lt-LT" dirty="0"/>
          </a:p>
        </p:txBody>
      </p:sp>
      <p:sp>
        <p:nvSpPr>
          <p:cNvPr id="3" name="Content Placeholder 2"/>
          <p:cNvSpPr>
            <a:spLocks noGrp="1"/>
          </p:cNvSpPr>
          <p:nvPr>
            <p:ph idx="1"/>
          </p:nvPr>
        </p:nvSpPr>
        <p:spPr/>
        <p:txBody>
          <a:bodyPr/>
          <a:lstStyle/>
          <a:p>
            <a:pPr algn="just">
              <a:buNone/>
            </a:pPr>
            <a:r>
              <a:rPr lang="en-US" dirty="0" smtClean="0">
                <a:latin typeface="Comic Sans MS" pitchFamily="66" charset="0"/>
              </a:rPr>
              <a:t>Ant lentos </a:t>
            </a:r>
            <a:r>
              <a:rPr lang="en-US" dirty="0" err="1" smtClean="0">
                <a:latin typeface="Comic Sans MS" pitchFamily="66" charset="0"/>
              </a:rPr>
              <a:t>pakabinus</a:t>
            </a:r>
            <a:r>
              <a:rPr lang="en-US" dirty="0" smtClean="0">
                <a:latin typeface="Comic Sans MS" pitchFamily="66" charset="0"/>
              </a:rPr>
              <a:t> </a:t>
            </a:r>
            <a:r>
              <a:rPr lang="en-US" dirty="0" err="1" smtClean="0">
                <a:latin typeface="Comic Sans MS" pitchFamily="66" charset="0"/>
              </a:rPr>
              <a:t>parengt</a:t>
            </a:r>
            <a:r>
              <a:rPr lang="lt-LT" dirty="0" smtClean="0">
                <a:latin typeface="Comic Sans MS" pitchFamily="66" charset="0"/>
              </a:rPr>
              <a:t>ą plakatą, mokiniai vertina savo draugų darbus. Vertinti galima tik kitos grupės darbą. Ant labiausiai patikusio darbo  mokiniai užklijuoja lapelį. Grupė, gavusi daugiausiai lapelių, gauna du balus, o kitos vieną balą, kurie sumuojami prie kaupiamojo balo. Tokiu būdu mokiniai skatinami vertinti atsakingai.</a:t>
            </a:r>
            <a:endParaRPr lang="lt-LT" dirty="0">
              <a:latin typeface="Comic Sans MS" pitchFamily="66" charset="0"/>
            </a:endParaRPr>
          </a:p>
        </p:txBody>
      </p:sp>
      <p:pic>
        <p:nvPicPr>
          <p:cNvPr id="4" name="Picture 3" descr="get.jpg"/>
          <p:cNvPicPr>
            <a:picLocks noChangeAspect="1"/>
          </p:cNvPicPr>
          <p:nvPr/>
        </p:nvPicPr>
        <p:blipFill>
          <a:blip r:embed="rId2" cstate="print"/>
          <a:stretch>
            <a:fillRect/>
          </a:stretch>
        </p:blipFill>
        <p:spPr>
          <a:xfrm>
            <a:off x="2915816" y="4911838"/>
            <a:ext cx="2448272" cy="1946162"/>
          </a:xfrm>
          <a:prstGeom prst="rect">
            <a:avLst/>
          </a:prstGeom>
        </p:spPr>
      </p:pic>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39000" cy="1143000"/>
          </a:xfrm>
        </p:spPr>
        <p:txBody>
          <a:bodyPr>
            <a:normAutofit fontScale="90000"/>
          </a:bodyPr>
          <a:lstStyle/>
          <a:p>
            <a:pPr algn="ctr"/>
            <a:r>
              <a:rPr lang="lt-LT" dirty="0" smtClean="0"/>
              <a:t>Veiklos pamokoje įsivertinimas: pagirk save ir draugą</a:t>
            </a:r>
            <a:endParaRPr lang="lt-LT" dirty="0"/>
          </a:p>
        </p:txBody>
      </p:sp>
      <p:sp>
        <p:nvSpPr>
          <p:cNvPr id="3" name="Content Placeholder 2"/>
          <p:cNvSpPr>
            <a:spLocks noGrp="1"/>
          </p:cNvSpPr>
          <p:nvPr>
            <p:ph idx="1"/>
          </p:nvPr>
        </p:nvSpPr>
        <p:spPr/>
        <p:txBody>
          <a:bodyPr>
            <a:normAutofit/>
          </a:bodyPr>
          <a:lstStyle/>
          <a:p>
            <a:pPr>
              <a:buNone/>
            </a:pPr>
            <a:r>
              <a:rPr lang="lt-LT" dirty="0" smtClean="0">
                <a:latin typeface="Comic Sans MS" pitchFamily="66" charset="0"/>
              </a:rPr>
              <a:t>Paiimkite geltoną lapelį ir pagalvokite, kaip galėtumėte įvertinti savo darbą pamokoje, tada ant jo parašykite, už ką galėtumėte šiandien save pagirti.</a:t>
            </a:r>
          </a:p>
          <a:p>
            <a:pPr>
              <a:buNone/>
            </a:pPr>
            <a:r>
              <a:rPr lang="lt-LT" dirty="0" smtClean="0">
                <a:latin typeface="Comic Sans MS" pitchFamily="66" charset="0"/>
              </a:rPr>
              <a:t>Taigi, geltonas lapelis – pagyrimas sau.</a:t>
            </a:r>
          </a:p>
          <a:p>
            <a:pPr>
              <a:buNone/>
            </a:pPr>
            <a:r>
              <a:rPr lang="lt-LT" dirty="0" smtClean="0">
                <a:latin typeface="Comic Sans MS" pitchFamily="66" charset="0"/>
              </a:rPr>
              <a:t>Paiimkite raudoną lapelį ir pagalvokite, kuris komandos narys šiandien vertas pliuso. Pasirinkimą argumentuokite.</a:t>
            </a:r>
          </a:p>
          <a:p>
            <a:pPr>
              <a:buNone/>
            </a:pPr>
            <a:r>
              <a:rPr lang="lt-LT" dirty="0" smtClean="0">
                <a:latin typeface="Comic Sans MS" pitchFamily="66" charset="0"/>
              </a:rPr>
              <a:t>Taigi, raudonas lapelis – komandos nario paskatinimas.</a:t>
            </a:r>
          </a:p>
          <a:p>
            <a:pPr>
              <a:buNone/>
            </a:pPr>
            <a:r>
              <a:rPr lang="lt-LT" dirty="0" smtClean="0">
                <a:latin typeface="Comic Sans MS" pitchFamily="66" charset="0"/>
              </a:rPr>
              <a:t>Lapelius įmeskite į jiems skirtas dėžutes.</a:t>
            </a:r>
            <a:endParaRPr lang="lt-LT"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t-LT" sz="8800" dirty="0" smtClean="0"/>
              <a:t>AČIŪ</a:t>
            </a:r>
            <a:r>
              <a:rPr lang="en-US" sz="8800" dirty="0" smtClean="0"/>
              <a:t>!</a:t>
            </a:r>
            <a:endParaRPr lang="lt-LT" sz="8800" dirty="0"/>
          </a:p>
        </p:txBody>
      </p:sp>
      <p:sp>
        <p:nvSpPr>
          <p:cNvPr id="3" name="Content Placeholder 2"/>
          <p:cNvSpPr>
            <a:spLocks noGrp="1"/>
          </p:cNvSpPr>
          <p:nvPr>
            <p:ph sz="half" idx="1"/>
          </p:nvPr>
        </p:nvSpPr>
        <p:spPr/>
        <p:txBody>
          <a:bodyPr/>
          <a:lstStyle/>
          <a:p>
            <a:pPr algn="ctr">
              <a:buNone/>
            </a:pPr>
            <a:endParaRPr lang="lt-LT" dirty="0" smtClean="0"/>
          </a:p>
          <a:p>
            <a:pPr algn="ctr">
              <a:buNone/>
            </a:pPr>
            <a:endParaRPr lang="lt-LT" dirty="0"/>
          </a:p>
        </p:txBody>
      </p:sp>
      <p:pic>
        <p:nvPicPr>
          <p:cNvPr id="6" name="Content Placeholder 5" descr="cooperation-international220111026113357.jpg"/>
          <p:cNvPicPr>
            <a:picLocks noGrp="1" noChangeAspect="1"/>
          </p:cNvPicPr>
          <p:nvPr>
            <p:ph sz="half" idx="2"/>
          </p:nvPr>
        </p:nvPicPr>
        <p:blipFill>
          <a:blip r:embed="rId2" cstate="print"/>
          <a:stretch>
            <a:fillRect/>
          </a:stretch>
        </p:blipFill>
        <p:spPr>
          <a:xfrm>
            <a:off x="4067944" y="1700808"/>
            <a:ext cx="4101084" cy="3744416"/>
          </a:xfrm>
        </p:spPr>
      </p:pic>
      <p:pic>
        <p:nvPicPr>
          <p:cNvPr id="4" name="Picture 3" descr="atsisiųsti.jpg"/>
          <p:cNvPicPr>
            <a:picLocks noChangeAspect="1"/>
          </p:cNvPicPr>
          <p:nvPr/>
        </p:nvPicPr>
        <p:blipFill>
          <a:blip r:embed="rId3" cstate="print"/>
          <a:stretch>
            <a:fillRect/>
          </a:stretch>
        </p:blipFill>
        <p:spPr>
          <a:xfrm>
            <a:off x="0" y="1700808"/>
            <a:ext cx="4190030" cy="3960440"/>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1143000"/>
          </a:xfrm>
        </p:spPr>
        <p:txBody>
          <a:bodyPr/>
          <a:lstStyle/>
          <a:p>
            <a:endParaRPr lang="lt-LT" dirty="0"/>
          </a:p>
        </p:txBody>
      </p:sp>
      <p:sp>
        <p:nvSpPr>
          <p:cNvPr id="3" name="Content Placeholder 2"/>
          <p:cNvSpPr>
            <a:spLocks noGrp="1"/>
          </p:cNvSpPr>
          <p:nvPr>
            <p:ph idx="1"/>
          </p:nvPr>
        </p:nvSpPr>
        <p:spPr>
          <a:xfrm>
            <a:off x="539552" y="692696"/>
            <a:ext cx="7239000" cy="4846320"/>
          </a:xfrm>
        </p:spPr>
        <p:txBody>
          <a:bodyPr>
            <a:noAutofit/>
          </a:bodyPr>
          <a:lstStyle/>
          <a:p>
            <a:pPr algn="just"/>
            <a:r>
              <a:rPr lang="lt-LT" sz="2000" dirty="0" smtClean="0">
                <a:latin typeface="Comic Sans MS" pitchFamily="66" charset="0"/>
              </a:rPr>
              <a:t> Vertinimui ir įsivertinimui gali būti taikomi įvairūs būdai: laisvos formos refleksijos, mokymosi dienoraščiai, struktūruoti klausimai, kriterijų aprašai, įvairios grafinės formos ir pan. Mokinių atliktis ir jų refleksijos pavyzdžius rekomenduojama kaupti vertinimo aplankuose. Vertinimo aplankas yra mokinio daromos pažangos stebėjimo įrankis, svarbus informacijos šaltinis mokymo ir mokymosi veiklai planuoti.</a:t>
            </a:r>
            <a:br>
              <a:rPr lang="lt-LT" sz="2000" dirty="0" smtClean="0">
                <a:latin typeface="Comic Sans MS" pitchFamily="66" charset="0"/>
              </a:rPr>
            </a:br>
            <a:endParaRPr lang="lt-LT" sz="2000" dirty="0" smtClean="0">
              <a:latin typeface="Comic Sans MS" pitchFamily="66" charset="0"/>
            </a:endParaRPr>
          </a:p>
          <a:p>
            <a:pPr algn="just"/>
            <a:r>
              <a:rPr lang="lt-LT" sz="2000" dirty="0" smtClean="0">
                <a:latin typeface="Comic Sans MS" pitchFamily="66" charset="0"/>
              </a:rPr>
              <a:t>  Mokinių įtraukimas į vertinimo ir įsivertinimo veiklas sudaro prielaidas puoselėti vertinimo kultūrą, kai didžiausias dėmesys skiriamas ne matavimui ir įvertinimui, bet mokymuisi ir įsivertinimui. Tokios kultūros puoselėjimas padeda mokiniams prisiimti atsakomybę už savo mokymąsi, ugdytis savarankiško mokymosi gebėjimus.</a:t>
            </a:r>
            <a:endParaRPr lang="lt-LT" sz="20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395536" y="908720"/>
            <a:ext cx="7239000" cy="4846320"/>
          </a:xfrm>
        </p:spPr>
        <p:txBody>
          <a:bodyPr/>
          <a:lstStyle/>
          <a:p>
            <a:r>
              <a:rPr lang="lt-LT" dirty="0" smtClean="0"/>
              <a:t>Mokinys turi išmokti prisiimti atsakomybę už savo pasirinktus kriterijus, kuriuos jis laiko svarbiais, už tikslus, kurių jis siekia, ir kiek jis jau yra pasiekęs, atsakomybę už save ir saviauklą.</a:t>
            </a:r>
          </a:p>
          <a:p>
            <a:pPr algn="r">
              <a:buNone/>
            </a:pPr>
            <a:r>
              <a:rPr lang="lt-LT" dirty="0" smtClean="0"/>
              <a:t>(Carl Rogers)</a:t>
            </a:r>
          </a:p>
          <a:p>
            <a:endParaRPr lang="lt-LT" dirty="0" smtClean="0"/>
          </a:p>
          <a:p>
            <a:endParaRPr lang="lt-LT" dirty="0" smtClean="0"/>
          </a:p>
          <a:p>
            <a:endParaRPr lang="lt-LT" dirty="0"/>
          </a:p>
        </p:txBody>
      </p:sp>
      <p:pic>
        <p:nvPicPr>
          <p:cNvPr id="4" name="Picture 3" descr="sypsenele-nupiesta-ant-vaiko-rankos.jpg"/>
          <p:cNvPicPr>
            <a:picLocks noChangeAspect="1"/>
          </p:cNvPicPr>
          <p:nvPr/>
        </p:nvPicPr>
        <p:blipFill>
          <a:blip r:embed="rId2" cstate="print"/>
          <a:stretch>
            <a:fillRect/>
          </a:stretch>
        </p:blipFill>
        <p:spPr>
          <a:xfrm>
            <a:off x="1331640" y="3212976"/>
            <a:ext cx="4248472" cy="3096344"/>
          </a:xfrm>
          <a:prstGeom prst="rect">
            <a:avLst/>
          </a:prstGeo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239000" cy="1143000"/>
          </a:xfrm>
        </p:spPr>
        <p:txBody>
          <a:bodyPr>
            <a:normAutofit/>
          </a:bodyPr>
          <a:lstStyle/>
          <a:p>
            <a:pPr algn="ctr"/>
            <a:r>
              <a:rPr lang="lt-LT" dirty="0" smtClean="0"/>
              <a:t>Nebaigti sakiniai</a:t>
            </a:r>
            <a:endParaRPr lang="lt-LT" dirty="0"/>
          </a:p>
        </p:txBody>
      </p:sp>
      <p:sp>
        <p:nvSpPr>
          <p:cNvPr id="3" name="Content Placeholder 2"/>
          <p:cNvSpPr>
            <a:spLocks noGrp="1"/>
          </p:cNvSpPr>
          <p:nvPr>
            <p:ph idx="1"/>
          </p:nvPr>
        </p:nvSpPr>
        <p:spPr/>
        <p:txBody>
          <a:bodyPr>
            <a:normAutofit/>
          </a:bodyPr>
          <a:lstStyle/>
          <a:p>
            <a:pPr marL="514350" indent="-514350" algn="just">
              <a:buNone/>
            </a:pPr>
            <a:r>
              <a:rPr lang="lt-LT" dirty="0" smtClean="0">
                <a:latin typeface="Comic Sans MS" pitchFamily="66" charset="0"/>
              </a:rPr>
              <a:t>    Kiekvienam mokiniui pamokos pabaigoje išdalijami lapeliai su nebaigtais sakiniais. Mokiniai prat</a:t>
            </a:r>
            <a:r>
              <a:rPr lang="lt-LT" dirty="0">
                <a:latin typeface="Comic Sans MS" pitchFamily="66" charset="0"/>
              </a:rPr>
              <a:t>ę</a:t>
            </a:r>
            <a:r>
              <a:rPr lang="lt-LT" dirty="0" smtClean="0">
                <a:latin typeface="Comic Sans MS" pitchFamily="66" charset="0"/>
              </a:rPr>
              <a:t>sia sakinius ir perskaito juos grupės ar klasės draugams.</a:t>
            </a:r>
          </a:p>
          <a:p>
            <a:pPr marL="514350" indent="-514350" algn="just">
              <a:buNone/>
            </a:pPr>
            <a:endParaRPr lang="lt-LT" dirty="0" smtClean="0">
              <a:latin typeface="Comic Sans MS" pitchFamily="66" charset="0"/>
            </a:endParaRPr>
          </a:p>
          <a:p>
            <a:pPr marL="514350" indent="-514350" algn="just"/>
            <a:r>
              <a:rPr lang="lt-LT" dirty="0" smtClean="0">
                <a:latin typeface="Comic Sans MS" pitchFamily="66" charset="0"/>
              </a:rPr>
              <a:t>Pamokoje sužinojau, kad...</a:t>
            </a:r>
          </a:p>
          <a:p>
            <a:pPr marL="514350" indent="-514350" algn="just"/>
            <a:r>
              <a:rPr lang="lt-LT" dirty="0" smtClean="0">
                <a:latin typeface="Comic Sans MS" pitchFamily="66" charset="0"/>
              </a:rPr>
              <a:t>Buvo įdomu...</a:t>
            </a:r>
          </a:p>
          <a:p>
            <a:pPr marL="514350" indent="-514350" algn="just"/>
            <a:r>
              <a:rPr lang="lt-LT" dirty="0" smtClean="0">
                <a:latin typeface="Comic Sans MS" pitchFamily="66" charset="0"/>
              </a:rPr>
              <a:t>Norėčiau daugiau sužinoti...</a:t>
            </a:r>
          </a:p>
          <a:p>
            <a:pPr marL="514350" indent="-514350" algn="just"/>
            <a:r>
              <a:rPr lang="lt-LT" dirty="0" smtClean="0">
                <a:latin typeface="Comic Sans MS" pitchFamily="66" charset="0"/>
              </a:rPr>
              <a:t>Šią pamoką sekėsi...</a:t>
            </a:r>
          </a:p>
          <a:p>
            <a:endParaRPr lang="lt-LT" dirty="0" smtClean="0"/>
          </a:p>
          <a:p>
            <a:pPr>
              <a:buNone/>
            </a:pPr>
            <a:endParaRPr lang="lt-LT"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239000" cy="1143000"/>
          </a:xfrm>
        </p:spPr>
        <p:txBody>
          <a:bodyPr/>
          <a:lstStyle/>
          <a:p>
            <a:pPr algn="ctr"/>
            <a:r>
              <a:rPr lang="lt-LT" dirty="0" smtClean="0"/>
              <a:t>Klausimai refleksijai</a:t>
            </a:r>
            <a:endParaRPr lang="lt-LT" dirty="0"/>
          </a:p>
        </p:txBody>
      </p:sp>
      <p:sp>
        <p:nvSpPr>
          <p:cNvPr id="3" name="Content Placeholder 2"/>
          <p:cNvSpPr>
            <a:spLocks noGrp="1"/>
          </p:cNvSpPr>
          <p:nvPr>
            <p:ph idx="1"/>
          </p:nvPr>
        </p:nvSpPr>
        <p:spPr>
          <a:xfrm>
            <a:off x="611560" y="1052736"/>
            <a:ext cx="8229600" cy="4525963"/>
          </a:xfrm>
        </p:spPr>
        <p:txBody>
          <a:bodyPr>
            <a:normAutofit fontScale="85000" lnSpcReduction="20000"/>
          </a:bodyPr>
          <a:lstStyle/>
          <a:p>
            <a:pPr marL="514350" indent="-514350">
              <a:buNone/>
            </a:pPr>
            <a:endParaRPr lang="lt-LT" sz="3300" dirty="0" smtClean="0">
              <a:latin typeface="Comic Sans MS" pitchFamily="66" charset="0"/>
            </a:endParaRPr>
          </a:p>
          <a:p>
            <a:pPr marL="514350" indent="-514350" algn="just"/>
            <a:r>
              <a:rPr lang="lt-LT" sz="3300" dirty="0" smtClean="0">
                <a:latin typeface="Comic Sans MS" pitchFamily="66" charset="0"/>
              </a:rPr>
              <a:t>Kaip jauteisi atlikdamas užduotį? Kodėl?</a:t>
            </a:r>
          </a:p>
          <a:p>
            <a:pPr marL="514350" indent="-514350" algn="just"/>
            <a:r>
              <a:rPr lang="lt-LT" sz="3300" dirty="0" smtClean="0">
                <a:latin typeface="Comic Sans MS" pitchFamily="66" charset="0"/>
              </a:rPr>
              <a:t>Kaip sekėsi atlikti užduotį? Kodėl?</a:t>
            </a:r>
          </a:p>
          <a:p>
            <a:pPr marL="514350" indent="-514350" algn="just"/>
            <a:r>
              <a:rPr lang="lt-LT" sz="3300" dirty="0" smtClean="0">
                <a:latin typeface="Comic Sans MS" pitchFamily="66" charset="0"/>
              </a:rPr>
              <a:t>Ką naujo sužinojai atlikęs užduotį? Kodėl?</a:t>
            </a:r>
          </a:p>
          <a:p>
            <a:pPr marL="514350" indent="-514350" algn="just"/>
            <a:r>
              <a:rPr lang="lt-LT" sz="3300" dirty="0" smtClean="0">
                <a:latin typeface="Comic Sans MS" pitchFamily="66" charset="0"/>
              </a:rPr>
              <a:t>Kas buvo sunkiausia atliekant užduotį? </a:t>
            </a:r>
          </a:p>
          <a:p>
            <a:pPr marL="514350" indent="-514350" algn="just"/>
            <a:r>
              <a:rPr lang="lt-LT" sz="3300" dirty="0" smtClean="0">
                <a:latin typeface="Comic Sans MS" pitchFamily="66" charset="0"/>
              </a:rPr>
              <a:t>Koks buvo tavo konkretus indėlis?</a:t>
            </a:r>
          </a:p>
          <a:p>
            <a:pPr marL="514350" indent="-514350" algn="just"/>
            <a:r>
              <a:rPr lang="lt-LT" sz="3300" dirty="0" smtClean="0">
                <a:latin typeface="Comic Sans MS" pitchFamily="66" charset="0"/>
              </a:rPr>
              <a:t>Ar grupės nariai vykdė pareigas?</a:t>
            </a:r>
          </a:p>
          <a:p>
            <a:pPr marL="514350" indent="-514350" algn="just"/>
            <a:r>
              <a:rPr lang="lt-LT" sz="3300" dirty="0" smtClean="0">
                <a:latin typeface="Comic Sans MS" pitchFamily="66" charset="0"/>
              </a:rPr>
              <a:t>Kokį pažymį parašysi sau? Kodėl?</a:t>
            </a:r>
          </a:p>
          <a:p>
            <a:pPr marL="514350" indent="-514350" algn="just"/>
            <a:r>
              <a:rPr lang="lt-LT" sz="3300" dirty="0" smtClean="0">
                <a:latin typeface="Comic Sans MS" pitchFamily="66" charset="0"/>
              </a:rPr>
              <a:t>Ką reikėtų patobulinti?</a:t>
            </a:r>
          </a:p>
          <a:p>
            <a:pPr marL="514350" indent="-514350" algn="just"/>
            <a:r>
              <a:rPr lang="lt-LT" sz="3300" dirty="0" smtClean="0">
                <a:latin typeface="Comic Sans MS" pitchFamily="66" charset="0"/>
              </a:rPr>
              <a:t>Ką darytum kitaip?</a:t>
            </a:r>
            <a:endParaRPr lang="lt-LT" sz="33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239000" cy="1143000"/>
          </a:xfrm>
        </p:spPr>
        <p:txBody>
          <a:bodyPr/>
          <a:lstStyle/>
          <a:p>
            <a:pPr algn="ctr"/>
            <a:r>
              <a:rPr lang="lt-LT" dirty="0" smtClean="0"/>
              <a:t>Pyrago dalijimas</a:t>
            </a:r>
            <a:endParaRPr lang="lt-LT" dirty="0"/>
          </a:p>
        </p:txBody>
      </p:sp>
      <p:sp>
        <p:nvSpPr>
          <p:cNvPr id="3" name="Content Placeholder 2"/>
          <p:cNvSpPr>
            <a:spLocks noGrp="1"/>
          </p:cNvSpPr>
          <p:nvPr>
            <p:ph idx="1"/>
          </p:nvPr>
        </p:nvSpPr>
        <p:spPr>
          <a:xfrm>
            <a:off x="0" y="1556792"/>
            <a:ext cx="8229600" cy="4525963"/>
          </a:xfrm>
        </p:spPr>
        <p:txBody>
          <a:bodyPr/>
          <a:lstStyle/>
          <a:p>
            <a:pPr algn="just">
              <a:buNone/>
            </a:pPr>
            <a:r>
              <a:rPr lang="lt-LT" sz="3200" dirty="0" smtClean="0">
                <a:latin typeface="Comic Sans MS" pitchFamily="66" charset="0"/>
              </a:rPr>
              <a:t>    </a:t>
            </a:r>
            <a:r>
              <a:rPr lang="en-US" sz="3200" dirty="0" smtClean="0">
                <a:latin typeface="Comic Sans MS" pitchFamily="66" charset="0"/>
              </a:rPr>
              <a:t>Kai </a:t>
            </a:r>
            <a:r>
              <a:rPr lang="en-US" sz="3200" dirty="0" err="1" smtClean="0">
                <a:latin typeface="Comic Sans MS" pitchFamily="66" charset="0"/>
              </a:rPr>
              <a:t>grup</a:t>
            </a:r>
            <a:r>
              <a:rPr lang="lt-LT" sz="3200" dirty="0" smtClean="0">
                <a:latin typeface="Comic Sans MS" pitchFamily="66" charset="0"/>
              </a:rPr>
              <a:t>ė baigia dirbti, jai įteikiamas popieriaus lapas su nubraižytu apskritimu. Grupės nariai turi padalyti „pyragą“ į tokias dalis, kurios vaizdžiai rodytų kiekvieno grupės nario indėlį į grupės darbą.</a:t>
            </a:r>
            <a:endParaRPr lang="lt-LT" sz="3600"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lt-LT"/>
          </a:p>
        </p:txBody>
      </p:sp>
      <p:pic>
        <p:nvPicPr>
          <p:cNvPr id="9" name="Content Placeholder 8" descr="images (2).jpg"/>
          <p:cNvPicPr>
            <a:picLocks noGrp="1" noChangeAspect="1"/>
          </p:cNvPicPr>
          <p:nvPr>
            <p:ph sz="half" idx="1"/>
          </p:nvPr>
        </p:nvPicPr>
        <p:blipFill>
          <a:blip r:embed="rId2" cstate="print">
            <a:duotone>
              <a:prstClr val="black"/>
              <a:schemeClr val="tx2">
                <a:tint val="45000"/>
                <a:satMod val="400000"/>
              </a:schemeClr>
            </a:duotone>
            <a:lum bright="-10000" contrast="8000"/>
          </a:blip>
          <a:stretch>
            <a:fillRect/>
          </a:stretch>
        </p:blipFill>
        <p:spPr>
          <a:xfrm>
            <a:off x="316294" y="2132856"/>
            <a:ext cx="3491429" cy="3324447"/>
          </a:xfrm>
        </p:spPr>
      </p:pic>
      <p:sp>
        <p:nvSpPr>
          <p:cNvPr id="8" name="Content Placeholder 7"/>
          <p:cNvSpPr>
            <a:spLocks noGrp="1"/>
          </p:cNvSpPr>
          <p:nvPr>
            <p:ph sz="half" idx="2"/>
          </p:nvPr>
        </p:nvSpPr>
        <p:spPr>
          <a:xfrm>
            <a:off x="4067944" y="1600200"/>
            <a:ext cx="3888432" cy="5257800"/>
          </a:xfrm>
        </p:spPr>
        <p:txBody>
          <a:bodyPr>
            <a:normAutofit fontScale="92500" lnSpcReduction="10000"/>
          </a:bodyPr>
          <a:lstStyle/>
          <a:p>
            <a:r>
              <a:rPr lang="lt-LT" dirty="0" smtClean="0">
                <a:latin typeface="Comic Sans MS" pitchFamily="66" charset="0"/>
              </a:rPr>
              <a:t>Kaip sekėsi bendradarbiauti grupėje? Kodėl?</a:t>
            </a:r>
          </a:p>
          <a:p>
            <a:r>
              <a:rPr lang="lt-LT" dirty="0" smtClean="0">
                <a:latin typeface="Comic Sans MS" pitchFamily="66" charset="0"/>
              </a:rPr>
              <a:t>Kodėl taip įsivertinote savo indėlį į grupės darbą?</a:t>
            </a:r>
          </a:p>
          <a:p>
            <a:r>
              <a:rPr lang="lt-LT" dirty="0" smtClean="0">
                <a:latin typeface="Comic Sans MS" pitchFamily="66" charset="0"/>
              </a:rPr>
              <a:t>Ar pritariate tokiam pyrago pasidalijimui? Kodėl?</a:t>
            </a:r>
          </a:p>
          <a:p>
            <a:r>
              <a:rPr lang="lt-LT" dirty="0" smtClean="0">
                <a:latin typeface="Comic Sans MS" pitchFamily="66" charset="0"/>
              </a:rPr>
              <a:t>Ką kitą kartą dirbdami grupėje darytumėte kitaip? Kodėl?</a:t>
            </a:r>
            <a:endParaRPr lang="lt-LT" dirty="0">
              <a:latin typeface="Comic Sans MS" pitchFamily="66"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7242175" cy="1143000"/>
          </a:xfrm>
        </p:spPr>
        <p:txBody>
          <a:bodyPr/>
          <a:lstStyle/>
          <a:p>
            <a:pPr algn="ctr"/>
            <a:r>
              <a:rPr lang="lt-LT" dirty="0" smtClean="0"/>
              <a:t>Šviesoforas</a:t>
            </a:r>
            <a:endParaRPr lang="lt-LT" dirty="0"/>
          </a:p>
        </p:txBody>
      </p:sp>
      <p:sp>
        <p:nvSpPr>
          <p:cNvPr id="3" name="Content Placeholder 2"/>
          <p:cNvSpPr>
            <a:spLocks noGrp="1"/>
          </p:cNvSpPr>
          <p:nvPr>
            <p:ph sz="half" idx="4294967295"/>
          </p:nvPr>
        </p:nvSpPr>
        <p:spPr>
          <a:xfrm>
            <a:off x="0" y="1412776"/>
            <a:ext cx="5724128" cy="4713387"/>
          </a:xfrm>
        </p:spPr>
        <p:txBody>
          <a:bodyPr>
            <a:normAutofit fontScale="25000" lnSpcReduction="20000"/>
          </a:bodyPr>
          <a:lstStyle/>
          <a:p>
            <a:endParaRPr lang="lt-LT" sz="1900" b="1" dirty="0" smtClean="0">
              <a:latin typeface="Comic Sans MS" pitchFamily="66" charset="0"/>
            </a:endParaRPr>
          </a:p>
          <a:p>
            <a:r>
              <a:rPr lang="lt-LT" sz="6400" b="1" dirty="0" smtClean="0">
                <a:latin typeface="Comic Sans MS" pitchFamily="66" charset="0"/>
              </a:rPr>
              <a:t>1. Kaip supratai pamokos medžiagą?</a:t>
            </a:r>
            <a:endParaRPr lang="lt-LT" sz="6400" dirty="0" smtClean="0">
              <a:latin typeface="Comic Sans MS" pitchFamily="66" charset="0"/>
            </a:endParaRPr>
          </a:p>
          <a:p>
            <a:r>
              <a:rPr lang="lt-LT" sz="6400" dirty="0" smtClean="0">
                <a:latin typeface="Comic Sans MS" pitchFamily="66" charset="0"/>
              </a:rPr>
              <a:t>Viską supratau – žaliai</a:t>
            </a:r>
          </a:p>
          <a:p>
            <a:r>
              <a:rPr lang="lt-LT" sz="6400" dirty="0" smtClean="0">
                <a:latin typeface="Comic Sans MS" pitchFamily="66" charset="0"/>
              </a:rPr>
              <a:t>Ne viską supratau – geltonai</a:t>
            </a:r>
          </a:p>
          <a:p>
            <a:r>
              <a:rPr lang="lt-LT" sz="6400" dirty="0" smtClean="0">
                <a:latin typeface="Comic Sans MS" pitchFamily="66" charset="0"/>
              </a:rPr>
              <a:t>Nieko nesupratau – raudonai</a:t>
            </a:r>
          </a:p>
          <a:p>
            <a:endParaRPr lang="lt-LT" sz="6400" b="1" dirty="0" smtClean="0">
              <a:latin typeface="Comic Sans MS" pitchFamily="66" charset="0"/>
            </a:endParaRPr>
          </a:p>
          <a:p>
            <a:r>
              <a:rPr lang="lt-LT" sz="6400" b="1" dirty="0" smtClean="0">
                <a:latin typeface="Comic Sans MS" pitchFamily="66" charset="0"/>
              </a:rPr>
              <a:t>2. Kaip sekėsi dirbti poroje ar grupėje?</a:t>
            </a:r>
            <a:endParaRPr lang="lt-LT" sz="6400" dirty="0" smtClean="0">
              <a:latin typeface="Comic Sans MS" pitchFamily="66" charset="0"/>
            </a:endParaRPr>
          </a:p>
          <a:p>
            <a:r>
              <a:rPr lang="lt-LT" sz="6400" dirty="0" smtClean="0">
                <a:latin typeface="Comic Sans MS" pitchFamily="66" charset="0"/>
              </a:rPr>
              <a:t>Puikiai bendradarbiavome – žaliai </a:t>
            </a:r>
          </a:p>
          <a:p>
            <a:r>
              <a:rPr lang="lt-LT" sz="6400" dirty="0" smtClean="0">
                <a:latin typeface="Comic Sans MS" pitchFamily="66" charset="0"/>
              </a:rPr>
              <a:t>Dirbome kas sau – geltonai </a:t>
            </a:r>
          </a:p>
          <a:p>
            <a:r>
              <a:rPr lang="lt-LT" sz="6400" dirty="0" smtClean="0">
                <a:latin typeface="Comic Sans MS" pitchFamily="66" charset="0"/>
              </a:rPr>
              <a:t>Nesutarėme – raudonai</a:t>
            </a:r>
          </a:p>
          <a:p>
            <a:pPr>
              <a:buNone/>
            </a:pPr>
            <a:r>
              <a:rPr lang="lt-LT" sz="6400" b="1" dirty="0" smtClean="0">
                <a:latin typeface="Comic Sans MS" pitchFamily="66" charset="0"/>
              </a:rPr>
              <a:t>   </a:t>
            </a:r>
          </a:p>
          <a:p>
            <a:r>
              <a:rPr lang="lt-LT" sz="6400" b="1" dirty="0" smtClean="0">
                <a:latin typeface="Comic Sans MS" pitchFamily="66" charset="0"/>
              </a:rPr>
              <a:t>3. Kaip jauteisi pamokoje?</a:t>
            </a:r>
            <a:endParaRPr lang="lt-LT" sz="6400" dirty="0" smtClean="0">
              <a:latin typeface="Comic Sans MS" pitchFamily="66" charset="0"/>
            </a:endParaRPr>
          </a:p>
          <a:p>
            <a:r>
              <a:rPr lang="lt-LT" sz="6400" dirty="0" smtClean="0">
                <a:latin typeface="Comic Sans MS" pitchFamily="66" charset="0"/>
              </a:rPr>
              <a:t>Puikiai – žaliai</a:t>
            </a:r>
          </a:p>
          <a:p>
            <a:r>
              <a:rPr lang="lt-LT" sz="6400" dirty="0" smtClean="0">
                <a:latin typeface="Comic Sans MS" pitchFamily="66" charset="0"/>
              </a:rPr>
              <a:t>Kartais gerai, kartais nelabai – geltonai </a:t>
            </a:r>
          </a:p>
          <a:p>
            <a:r>
              <a:rPr lang="lt-LT" sz="6400" dirty="0" smtClean="0">
                <a:latin typeface="Comic Sans MS" pitchFamily="66" charset="0"/>
              </a:rPr>
              <a:t>Blogai – raudonai</a:t>
            </a:r>
          </a:p>
          <a:p>
            <a:r>
              <a:rPr lang="lt-LT" sz="6400" b="1" dirty="0" smtClean="0">
                <a:latin typeface="Comic Sans MS" pitchFamily="66" charset="0"/>
              </a:rPr>
              <a:t> </a:t>
            </a:r>
          </a:p>
          <a:p>
            <a:r>
              <a:rPr lang="lt-LT" sz="6400" b="1" dirty="0" smtClean="0">
                <a:latin typeface="Comic Sans MS" pitchFamily="66" charset="0"/>
              </a:rPr>
              <a:t>4. Kodėl taip įsivertinai? Paaiškink savo atsakymus į 1-3 klausimus.</a:t>
            </a:r>
          </a:p>
          <a:p>
            <a:endParaRPr lang="lt-LT" sz="6400" b="1" dirty="0" smtClean="0">
              <a:latin typeface="Comic Sans MS" pitchFamily="66" charset="0"/>
            </a:endParaRPr>
          </a:p>
          <a:p>
            <a:r>
              <a:rPr lang="lt-LT" sz="6400" b="1" dirty="0" smtClean="0">
                <a:latin typeface="Comic Sans MS" pitchFamily="66" charset="0"/>
              </a:rPr>
              <a:t>5. Ką kitą kartą reikėtų daryti kitaip, kad sektųsi geriau?</a:t>
            </a:r>
            <a:endParaRPr lang="lt-LT" sz="6400" dirty="0" smtClean="0">
              <a:latin typeface="Comic Sans MS" pitchFamily="66" charset="0"/>
            </a:endParaRPr>
          </a:p>
          <a:p>
            <a:endParaRPr lang="lt-LT" sz="6400" dirty="0" smtClean="0"/>
          </a:p>
          <a:p>
            <a:endParaRPr lang="lt-LT" sz="2200" b="1" dirty="0" smtClean="0">
              <a:latin typeface="Comic Sans MS" pitchFamily="66" charset="0"/>
            </a:endParaRPr>
          </a:p>
          <a:p>
            <a:pPr>
              <a:buNone/>
            </a:pPr>
            <a:endParaRPr lang="lt-LT" sz="3800" dirty="0"/>
          </a:p>
          <a:p>
            <a:pPr>
              <a:buNone/>
            </a:pPr>
            <a:endParaRPr lang="lt-LT" dirty="0"/>
          </a:p>
        </p:txBody>
      </p:sp>
      <p:pic>
        <p:nvPicPr>
          <p:cNvPr id="16" name="Picture 15" descr="images (3).jpg"/>
          <p:cNvPicPr>
            <a:picLocks noChangeAspect="1"/>
          </p:cNvPicPr>
          <p:nvPr/>
        </p:nvPicPr>
        <p:blipFill>
          <a:blip r:embed="rId2" cstate="print"/>
          <a:stretch>
            <a:fillRect/>
          </a:stretch>
        </p:blipFill>
        <p:spPr>
          <a:xfrm>
            <a:off x="6084168" y="1196752"/>
            <a:ext cx="1368152" cy="1368152"/>
          </a:xfrm>
          <a:prstGeom prst="rect">
            <a:avLst/>
          </a:prstGeom>
        </p:spPr>
      </p:pic>
      <p:pic>
        <p:nvPicPr>
          <p:cNvPr id="17" name="Picture 16" descr="images (3).jpg"/>
          <p:cNvPicPr>
            <a:picLocks noChangeAspect="1"/>
          </p:cNvPicPr>
          <p:nvPr/>
        </p:nvPicPr>
        <p:blipFill>
          <a:blip r:embed="rId2" cstate="print"/>
          <a:stretch>
            <a:fillRect/>
          </a:stretch>
        </p:blipFill>
        <p:spPr>
          <a:xfrm>
            <a:off x="6084168" y="3068960"/>
            <a:ext cx="1440160" cy="1440160"/>
          </a:xfrm>
          <a:prstGeom prst="rect">
            <a:avLst/>
          </a:prstGeom>
        </p:spPr>
      </p:pic>
      <p:pic>
        <p:nvPicPr>
          <p:cNvPr id="18" name="Picture 17" descr="images (3).jpg"/>
          <p:cNvPicPr>
            <a:picLocks noChangeAspect="1"/>
          </p:cNvPicPr>
          <p:nvPr/>
        </p:nvPicPr>
        <p:blipFill>
          <a:blip r:embed="rId2" cstate="print"/>
          <a:stretch>
            <a:fillRect/>
          </a:stretch>
        </p:blipFill>
        <p:spPr>
          <a:xfrm>
            <a:off x="6084168" y="4869160"/>
            <a:ext cx="1512168" cy="1512168"/>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211</TotalTime>
  <Words>787</Words>
  <Application>Microsoft Office PowerPoint</Application>
  <PresentationFormat>On-screen Show (4:3)</PresentationFormat>
  <Paragraphs>126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Vertinimo ir įsivertinimo, refleksijos metodai</vt:lpstr>
      <vt:lpstr>„MOKYTIS- TAI ATRASTI SAVE“</vt:lpstr>
      <vt:lpstr>Slide 3</vt:lpstr>
      <vt:lpstr>Slide 4</vt:lpstr>
      <vt:lpstr>Nebaigti sakiniai</vt:lpstr>
      <vt:lpstr>Klausimai refleksijai</vt:lpstr>
      <vt:lpstr>Pyrago dalijimas</vt:lpstr>
      <vt:lpstr>Slide 8</vt:lpstr>
      <vt:lpstr>Šviesoforas</vt:lpstr>
      <vt:lpstr>Įsivertinimas kortelėmis</vt:lpstr>
      <vt:lpstr>Slide 11</vt:lpstr>
      <vt:lpstr>Galima ir taip...</vt:lpstr>
      <vt:lpstr>Kiti įsivertinimo pavyzdžiai</vt:lpstr>
      <vt:lpstr>Įsivertinimo kreivė</vt:lpstr>
      <vt:lpstr>Voratinklis, Žvaigždė</vt:lpstr>
      <vt:lpstr>Pasiruošimas kontroliniam darbui</vt:lpstr>
      <vt:lpstr>Grupių darbo vertinimo lentelė</vt:lpstr>
      <vt:lpstr>Pastraipos vertinimo kriterijai</vt:lpstr>
      <vt:lpstr>Darbo grupėje įsivertinimas</vt:lpstr>
      <vt:lpstr>Vertinimas spalvotais lapeliais</vt:lpstr>
      <vt:lpstr>Veiklos pamokoje įsivertinimas: pagirk save ir draugą</vt:lpstr>
      <vt:lpstr>AČIŪ!</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Vertinimo ir įsivertinimo, refleksijos metodai</dc:title>
  <dc:creator>user</dc:creator>
  <cp:lastModifiedBy>kompiuteris</cp:lastModifiedBy>
  <cp:revision>60</cp:revision>
  <dcterms:created xsi:type="dcterms:W3CDTF">2013-10-20T05:32:03Z</dcterms:created>
  <dcterms:modified xsi:type="dcterms:W3CDTF">2013-11-01T09:01:03Z</dcterms:modified>
</cp:coreProperties>
</file>